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3"/>
  </p:sldMasterIdLst>
  <p:notesMasterIdLst>
    <p:notesMasterId r:id="rId17"/>
  </p:notesMasterIdLst>
  <p:handoutMasterIdLst>
    <p:handoutMasterId r:id="rId18"/>
  </p:handoutMasterIdLst>
  <p:sldIdLst>
    <p:sldId id="256" r:id="rId4"/>
    <p:sldId id="399" r:id="rId5"/>
    <p:sldId id="395" r:id="rId6"/>
    <p:sldId id="398" r:id="rId7"/>
    <p:sldId id="397" r:id="rId8"/>
    <p:sldId id="374" r:id="rId9"/>
    <p:sldId id="379" r:id="rId10"/>
    <p:sldId id="381" r:id="rId11"/>
    <p:sldId id="380" r:id="rId12"/>
    <p:sldId id="382" r:id="rId13"/>
    <p:sldId id="386" r:id="rId14"/>
    <p:sldId id="384" r:id="rId15"/>
    <p:sldId id="363" r:id="rId16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6A808B"/>
    <a:srgbClr val="3166CF"/>
    <a:srgbClr val="3E6FD2"/>
    <a:srgbClr val="2D5EC1"/>
    <a:srgbClr val="BDDEFF"/>
    <a:srgbClr val="0B6192"/>
    <a:srgbClr val="5786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0110" autoAdjust="0"/>
  </p:normalViewPr>
  <p:slideViewPr>
    <p:cSldViewPr showGuides="1">
      <p:cViewPr>
        <p:scale>
          <a:sx n="100" d="100"/>
          <a:sy n="100" d="100"/>
        </p:scale>
        <p:origin x="-516" y="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9" d="100"/>
          <a:sy n="79" d="100"/>
        </p:scale>
        <p:origin x="-3942" y="-84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1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88B1F49-75B8-4237-BE65-90CB991D7A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312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2CCB695-F807-4CDD-BECE-BFBA33C4DA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5914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F80C0951-B2F4-4359-9181-823DBCBB226F}" type="slidenum">
              <a:rPr lang="en-GB" sz="1200" smtClean="0"/>
              <a:pPr eaLnBrk="1" hangingPunct="1"/>
              <a:t>1</a:t>
            </a:fld>
            <a:endParaRPr lang="en-GB" sz="12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B191FB30-03DF-466C-8096-3D16B09C9E8C}" type="slidenum">
              <a:rPr lang="en-GB" sz="1200" smtClean="0"/>
              <a:pPr eaLnBrk="1" hangingPunct="1"/>
              <a:t>2</a:t>
            </a:fld>
            <a:endParaRPr lang="en-GB" sz="120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logo_for_pp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08" r="11053"/>
          <a:stretch>
            <a:fillRect/>
          </a:stretch>
        </p:blipFill>
        <p:spPr bwMode="auto">
          <a:xfrm>
            <a:off x="0" y="-100013"/>
            <a:ext cx="91440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4" descr="small box COMPETI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6446838"/>
            <a:ext cx="852488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9" descr="Letterhead_A4_EN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77"/>
          <a:stretch>
            <a:fillRect/>
          </a:stretch>
        </p:blipFill>
        <p:spPr bwMode="auto">
          <a:xfrm>
            <a:off x="0" y="1341438"/>
            <a:ext cx="3851275" cy="551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>
            <a:lvl1pPr marL="3175" algn="ctr">
              <a:defRPr sz="40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/>
          <a:lstStyle>
            <a:lvl1pPr marL="0" indent="0" algn="ctr">
              <a:buFontTx/>
              <a:buNone/>
              <a:defRPr sz="3200"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65844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 descr="Letterhead_A4_EN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77"/>
          <a:stretch>
            <a:fillRect/>
          </a:stretch>
        </p:blipFill>
        <p:spPr bwMode="auto">
          <a:xfrm>
            <a:off x="0" y="1341438"/>
            <a:ext cx="3851275" cy="551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1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F9445-9912-408B-AD2D-467E9BF7EE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912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 descr="Letterhead_A4_EN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77"/>
          <a:stretch>
            <a:fillRect/>
          </a:stretch>
        </p:blipFill>
        <p:spPr bwMode="auto">
          <a:xfrm>
            <a:off x="0" y="1341438"/>
            <a:ext cx="3851275" cy="551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96975"/>
            <a:ext cx="2058988" cy="4824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96975"/>
            <a:ext cx="6029325" cy="4824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1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64FAA-D9B9-4E55-A321-534661DF56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520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 txBox="1">
            <a:spLocks noChangeArrowheads="1"/>
          </p:cNvSpPr>
          <p:nvPr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>
              <a:defRPr/>
            </a:pPr>
            <a:fld id="{B4F14284-2E0F-4778-9454-1AC28F5E8520}" type="slidenum">
              <a:rPr lang="en-GB" sz="1400" smtClean="0"/>
              <a:pPr algn="r" eaLnBrk="1" hangingPunct="1">
                <a:defRPr/>
              </a:pPr>
              <a:t>‹#›</a:t>
            </a:fld>
            <a:r>
              <a:rPr lang="en-GB" sz="1400" smtClean="0"/>
              <a:t>/20</a:t>
            </a:r>
          </a:p>
        </p:txBody>
      </p:sp>
      <p:pic>
        <p:nvPicPr>
          <p:cNvPr id="5" name="Picture 19" descr="Letterhead_A4_EN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77"/>
          <a:stretch>
            <a:fillRect/>
          </a:stretch>
        </p:blipFill>
        <p:spPr bwMode="auto">
          <a:xfrm>
            <a:off x="0" y="1341438"/>
            <a:ext cx="3851275" cy="551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387600"/>
            <a:ext cx="8229600" cy="36337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8313" y="1196975"/>
            <a:ext cx="8229600" cy="9366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353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 descr="Letterhead_A4_EN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77"/>
          <a:stretch>
            <a:fillRect/>
          </a:stretch>
        </p:blipFill>
        <p:spPr bwMode="auto">
          <a:xfrm>
            <a:off x="0" y="1341438"/>
            <a:ext cx="3851275" cy="551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1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73C38-688F-437F-83C2-50185ED879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233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9" descr="Letterhead_A4_EN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77"/>
          <a:stretch>
            <a:fillRect/>
          </a:stretch>
        </p:blipFill>
        <p:spPr bwMode="auto">
          <a:xfrm>
            <a:off x="0" y="1341438"/>
            <a:ext cx="3851275" cy="551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68313" y="1196975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1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FAD8F-91B3-4C05-839A-41B4ABB755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259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9" descr="Letterhead_A4_EN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77"/>
          <a:stretch>
            <a:fillRect/>
          </a:stretch>
        </p:blipFill>
        <p:spPr bwMode="auto">
          <a:xfrm>
            <a:off x="0" y="1341438"/>
            <a:ext cx="3851275" cy="551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1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D9255-E711-4437-AB93-F5323B8BEA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44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9" descr="Letterhead_A4_EN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77"/>
          <a:stretch>
            <a:fillRect/>
          </a:stretch>
        </p:blipFill>
        <p:spPr bwMode="auto">
          <a:xfrm>
            <a:off x="0" y="1341438"/>
            <a:ext cx="3851275" cy="551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8313" y="1196975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1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F1A78-3D63-40A0-B858-4B516C7408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239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9" descr="Letterhead_A4_EN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77"/>
          <a:stretch>
            <a:fillRect/>
          </a:stretch>
        </p:blipFill>
        <p:spPr bwMode="auto">
          <a:xfrm>
            <a:off x="0" y="1341438"/>
            <a:ext cx="3851275" cy="551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1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79F2A-3562-4B9F-93C2-0636765227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301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1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1B160-3F69-43A4-BD43-A2297F7AB9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188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9" descr="Letterhead_A4_EN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77"/>
          <a:stretch>
            <a:fillRect/>
          </a:stretch>
        </p:blipFill>
        <p:spPr bwMode="auto">
          <a:xfrm>
            <a:off x="0" y="1341438"/>
            <a:ext cx="3851275" cy="551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1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D41B6-662F-49E2-8784-4DB428120F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53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96975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MHM presentation of 14 November 2012</a:t>
            </a:r>
          </a:p>
          <a:p>
            <a:pPr>
              <a:defRPr/>
            </a:pPr>
            <a:endParaRPr lang="en-GB" sz="10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Verdana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515B1547-8C24-42DB-982E-D23C74B9A510}" type="slidenum">
              <a:rPr lang="en-GB"/>
              <a:pPr>
                <a:defRPr/>
              </a:pPr>
              <a:t>‹#›</a:t>
            </a:fld>
            <a:r>
              <a:rPr lang="en-GB"/>
              <a:t> out of </a:t>
            </a:r>
          </a:p>
        </p:txBody>
      </p:sp>
      <p:pic>
        <p:nvPicPr>
          <p:cNvPr id="2" name="Picture 17" descr="logo_for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2888"/>
            <a:ext cx="9144000" cy="1352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20" descr="small box COMPETITIO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6524625"/>
            <a:ext cx="62547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09" r:id="rId1"/>
    <p:sldLayoutId id="2147484210" r:id="rId2"/>
    <p:sldLayoutId id="2147484211" r:id="rId3"/>
    <p:sldLayoutId id="2147484212" r:id="rId4"/>
    <p:sldLayoutId id="2147484213" r:id="rId5"/>
    <p:sldLayoutId id="2147484214" r:id="rId6"/>
    <p:sldLayoutId id="2147484215" r:id="rId7"/>
    <p:sldLayoutId id="2147484216" r:id="rId8"/>
    <p:sldLayoutId id="2147484217" r:id="rId9"/>
    <p:sldLayoutId id="2147484218" r:id="rId10"/>
    <p:sldLayoutId id="2147484219" r:id="rId11"/>
  </p:sldLayoutIdLst>
  <p:timing>
    <p:tnLst>
      <p:par>
        <p:cTn id="1" dur="indefinite" restart="never" nodeType="tmRoot"/>
      </p:par>
    </p:tnLst>
  </p:timing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  <a:ea typeface="MS PGothic" pitchFamily="34" charset="-128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  <a:ea typeface="MS PGothic" pitchFamily="34" charset="-128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  <a:ea typeface="MS PGothic" pitchFamily="34" charset="-128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  <a:ea typeface="MS PGothic" pitchFamily="34" charset="-128"/>
        </a:defRPr>
      </a:lvl5pPr>
      <a:lvl6pPr marL="815975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755650" y="2276475"/>
            <a:ext cx="7704138" cy="1470025"/>
          </a:xfrm>
        </p:spPr>
        <p:txBody>
          <a:bodyPr/>
          <a:lstStyle/>
          <a:p>
            <a:r>
              <a:rPr lang="ru-RU" sz="3200" dirty="0" smtClean="0"/>
              <a:t>Меры по борьбе с нарушениями условий конкуренции на рынках электроэнергии</a:t>
            </a:r>
            <a:endParaRPr lang="en-GB" sz="3200" b="1" dirty="0" smtClean="0"/>
          </a:p>
        </p:txBody>
      </p:sp>
      <p:sp>
        <p:nvSpPr>
          <p:cNvPr id="13315" name="Rectangle 5"/>
          <p:cNvSpPr txBox="1">
            <a:spLocks noChangeArrowheads="1"/>
          </p:cNvSpPr>
          <p:nvPr/>
        </p:nvSpPr>
        <p:spPr bwMode="auto">
          <a:xfrm>
            <a:off x="647700" y="3789363"/>
            <a:ext cx="7812088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>
              <a:defRPr/>
            </a:pPr>
            <a:r>
              <a:rPr lang="ru-RU" dirty="0" smtClean="0">
                <a:latin typeface="+mj-lt"/>
              </a:rPr>
              <a:t>Казань, Россия, </a:t>
            </a:r>
            <a:r>
              <a:rPr lang="en-GB" dirty="0" smtClean="0">
                <a:latin typeface="+mj-lt"/>
              </a:rPr>
              <a:t>1 – 3</a:t>
            </a:r>
            <a:r>
              <a:rPr lang="ru-RU" dirty="0" smtClean="0">
                <a:latin typeface="+mj-lt"/>
              </a:rPr>
              <a:t> октября</a:t>
            </a:r>
            <a:r>
              <a:rPr lang="en-GB" dirty="0" smtClean="0">
                <a:latin typeface="+mj-lt"/>
              </a:rPr>
              <a:t> 2013</a:t>
            </a:r>
            <a:r>
              <a:rPr lang="ru-RU" dirty="0" smtClean="0">
                <a:latin typeface="+mj-lt"/>
              </a:rPr>
              <a:t> г.</a:t>
            </a:r>
            <a:endParaRPr lang="en-GB" dirty="0" smtClean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32363" y="4581525"/>
            <a:ext cx="4068762" cy="6832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sz="1600" dirty="0" err="1" smtClean="0">
                <a:latin typeface="+mj-lt"/>
              </a:rPr>
              <a:t>Рэкуэл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Таррега</a:t>
            </a:r>
            <a:endParaRPr lang="en-IE" sz="1600" dirty="0" smtClean="0"/>
          </a:p>
          <a:p>
            <a:pPr>
              <a:lnSpc>
                <a:spcPct val="80000"/>
              </a:lnSpc>
            </a:pPr>
            <a:r>
              <a:rPr lang="ru-RU" sz="1600" dirty="0" smtClean="0"/>
              <a:t>Генеральный департамент конкуренции</a:t>
            </a:r>
          </a:p>
          <a:p>
            <a:pPr>
              <a:lnSpc>
                <a:spcPct val="80000"/>
              </a:lnSpc>
            </a:pPr>
            <a:r>
              <a:rPr lang="ru-RU" sz="1600" dirty="0" smtClean="0"/>
              <a:t>Европейская комиссия</a:t>
            </a:r>
            <a:endParaRPr lang="en-GB" sz="1600" dirty="0">
              <a:latin typeface="+mj-lt"/>
            </a:endParaRPr>
          </a:p>
        </p:txBody>
      </p:sp>
      <p:sp>
        <p:nvSpPr>
          <p:cNvPr id="13317" name="TextBox 2"/>
          <p:cNvSpPr txBox="1">
            <a:spLocks noChangeArrowheads="1"/>
          </p:cNvSpPr>
          <p:nvPr/>
        </p:nvSpPr>
        <p:spPr bwMode="auto">
          <a:xfrm>
            <a:off x="250825" y="5500702"/>
            <a:ext cx="87503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GB" sz="1400" dirty="0"/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 sz="1400" i="1" dirty="0" smtClean="0"/>
              <a:t>Взгляды и мнения , высказанные в данном докладе, являются личными взглядами и мнениями автора  и не обязательно отражают официальную политику или позицию Европейской комиссии</a:t>
            </a:r>
            <a:endParaRPr lang="en-US" sz="1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2000240"/>
            <a:ext cx="8643997" cy="363378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sz="1600" dirty="0" smtClean="0"/>
              <a:t>Повышает мощность по обеспечению пропускной способности подсоединения, т. е. инвестиции</a:t>
            </a:r>
            <a:r>
              <a:rPr lang="fr-BE" sz="1600" dirty="0" smtClean="0"/>
              <a:t> </a:t>
            </a:r>
            <a:r>
              <a:rPr lang="ru-RU" sz="1600" dirty="0" smtClean="0"/>
              <a:t>в целях устранить «узкие места», которые ограничивают возможности выхода на конкурентов рынок</a:t>
            </a:r>
            <a:r>
              <a:rPr lang="fr-BE" sz="1600" dirty="0" smtClean="0"/>
              <a:t> (</a:t>
            </a:r>
            <a:r>
              <a:rPr lang="ru-RU" sz="1600" dirty="0" smtClean="0"/>
              <a:t>дело компаний «</a:t>
            </a:r>
            <a:r>
              <a:rPr lang="fr-BE" sz="1600" dirty="0" smtClean="0"/>
              <a:t>Hidrocantábrico</a:t>
            </a:r>
            <a:r>
              <a:rPr lang="ru-RU" sz="1600" dirty="0" smtClean="0"/>
              <a:t>» </a:t>
            </a:r>
            <a:r>
              <a:rPr lang="fr-BE" sz="1600" dirty="0" smtClean="0"/>
              <a:t>/</a:t>
            </a:r>
            <a:r>
              <a:rPr lang="ru-RU" sz="1600" dirty="0" smtClean="0"/>
              <a:t> «</a:t>
            </a:r>
            <a:r>
              <a:rPr lang="fr-BE" sz="1600" dirty="0" smtClean="0"/>
              <a:t>EnBW</a:t>
            </a:r>
            <a:r>
              <a:rPr lang="ru-RU" sz="1600" dirty="0" smtClean="0"/>
              <a:t>»</a:t>
            </a:r>
            <a:r>
              <a:rPr lang="fr-BE" sz="1600" dirty="0" smtClean="0"/>
              <a:t>)</a:t>
            </a:r>
          </a:p>
          <a:p>
            <a:pPr marL="514350" lvl="1" indent="0">
              <a:buFontTx/>
              <a:buNone/>
              <a:defRPr/>
            </a:pPr>
            <a:r>
              <a:rPr lang="ru-RU" sz="1400" b="1" dirty="0" smtClean="0"/>
              <a:t>Преимущество</a:t>
            </a:r>
            <a:r>
              <a:rPr lang="fr-BE" sz="1400" b="1" dirty="0" smtClean="0"/>
              <a:t>: </a:t>
            </a:r>
            <a:r>
              <a:rPr lang="ru-RU" sz="1400" dirty="0" smtClean="0"/>
              <a:t>снижает барьеры для выхода на рынок</a:t>
            </a:r>
            <a:endParaRPr lang="fr-BE" sz="1400" dirty="0" smtClean="0"/>
          </a:p>
          <a:p>
            <a:pPr marL="514350" lvl="1" indent="0">
              <a:buFontTx/>
              <a:buNone/>
              <a:defRPr/>
            </a:pPr>
            <a:r>
              <a:rPr lang="ru-RU" sz="1400" b="1" dirty="0" smtClean="0"/>
              <a:t>Риск</a:t>
            </a:r>
            <a:r>
              <a:rPr lang="fr-BE" sz="1400" b="1" dirty="0" smtClean="0"/>
              <a:t>: </a:t>
            </a:r>
            <a:r>
              <a:rPr lang="ru-RU" sz="1400" dirty="0" smtClean="0"/>
              <a:t>Высокая зависимость от внешних факторов: строительство объекта может задерживаться (разрешения, финансирование, технические сложности)</a:t>
            </a:r>
            <a:endParaRPr lang="fr-BE" sz="1400" dirty="0" smtClean="0"/>
          </a:p>
          <a:p>
            <a:pPr marL="514350" lvl="1" indent="0">
              <a:buFontTx/>
              <a:buNone/>
              <a:defRPr/>
            </a:pPr>
            <a:endParaRPr lang="fr-BE" sz="1400" dirty="0" smtClean="0"/>
          </a:p>
          <a:p>
            <a:pPr>
              <a:lnSpc>
                <a:spcPct val="80000"/>
              </a:lnSpc>
              <a:buFont typeface="Monotype Sorts" pitchFamily="2" charset="2"/>
              <a:buNone/>
              <a:defRPr/>
            </a:pPr>
            <a:r>
              <a:rPr lang="ru-RU" sz="1600" b="1" u="sng" dirty="0" smtClean="0"/>
              <a:t>Чего нужно избегать при разработке мер поведенческого характера</a:t>
            </a:r>
            <a:r>
              <a:rPr lang="en-GB" sz="1600" b="1" u="sng" dirty="0" smtClean="0"/>
              <a:t>: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  <a:defRPr/>
            </a:pPr>
            <a:endParaRPr lang="en-GB" sz="1600" b="1" u="sng" dirty="0" smtClean="0"/>
          </a:p>
          <a:p>
            <a:pPr lvl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1400" u="sng" dirty="0" smtClean="0"/>
              <a:t>Долгосрочных контрактов на поставку продукции</a:t>
            </a:r>
            <a:endParaRPr lang="en-GB" sz="1400" u="sng" dirty="0" smtClean="0"/>
          </a:p>
          <a:p>
            <a:pPr lvl="2">
              <a:lnSpc>
                <a:spcPct val="80000"/>
              </a:lnSpc>
              <a:buClr>
                <a:schemeClr val="tx1"/>
              </a:buClr>
              <a:defRPr/>
            </a:pPr>
            <a:r>
              <a:rPr lang="ru-RU" sz="1400" dirty="0" smtClean="0"/>
              <a:t>могут создать связи и взаимодействие между конкурентами</a:t>
            </a:r>
            <a:endParaRPr lang="en-GB" sz="1400" dirty="0" smtClean="0"/>
          </a:p>
          <a:p>
            <a:pPr lvl="2">
              <a:lnSpc>
                <a:spcPct val="80000"/>
              </a:lnSpc>
              <a:buClr>
                <a:schemeClr val="tx1"/>
              </a:buClr>
              <a:defRPr/>
            </a:pPr>
            <a:r>
              <a:rPr lang="ru-RU" sz="1400" dirty="0" smtClean="0"/>
              <a:t>распространение информации относительно структуры затрат</a:t>
            </a:r>
            <a:endParaRPr lang="en-GB" sz="1400" dirty="0" smtClean="0"/>
          </a:p>
          <a:p>
            <a:pPr lvl="2">
              <a:lnSpc>
                <a:spcPct val="80000"/>
              </a:lnSpc>
              <a:buClr>
                <a:schemeClr val="tx1"/>
              </a:buClr>
              <a:defRPr/>
            </a:pPr>
            <a:r>
              <a:rPr lang="ru-RU" sz="1400" dirty="0" smtClean="0"/>
              <a:t>фиксирует существующую структуру рынка</a:t>
            </a:r>
            <a:endParaRPr lang="en-GB" sz="1400" dirty="0" smtClean="0"/>
          </a:p>
          <a:p>
            <a:pPr lvl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ru-RU" sz="1400" u="sng" dirty="0" smtClean="0"/>
              <a:t>Введение ограничений на рост тарифов</a:t>
            </a:r>
            <a:endParaRPr lang="en-GB" sz="1400" u="sng" dirty="0" smtClean="0"/>
          </a:p>
          <a:p>
            <a:pPr lvl="2">
              <a:lnSpc>
                <a:spcPct val="80000"/>
              </a:lnSpc>
              <a:buClr>
                <a:schemeClr val="tx1"/>
              </a:buClr>
              <a:defRPr/>
            </a:pPr>
            <a:r>
              <a:rPr lang="ru-RU" sz="1400" dirty="0" smtClean="0"/>
              <a:t>серьезная интервенция на рынке</a:t>
            </a:r>
            <a:endParaRPr lang="en-GB" sz="1400" dirty="0" smtClean="0"/>
          </a:p>
          <a:p>
            <a:pPr lvl="2">
              <a:lnSpc>
                <a:spcPct val="80000"/>
              </a:lnSpc>
              <a:buClr>
                <a:schemeClr val="tx1"/>
              </a:buClr>
              <a:defRPr/>
            </a:pPr>
            <a:r>
              <a:rPr lang="ru-RU" sz="1400" dirty="0" smtClean="0"/>
              <a:t>имеется риск получения обратного эффекта</a:t>
            </a:r>
            <a:endParaRPr lang="en-GB" sz="1400" dirty="0" smtClean="0"/>
          </a:p>
          <a:p>
            <a:pPr lvl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ru-RU" sz="1400" u="sng" dirty="0" smtClean="0"/>
              <a:t>Ограничение доступа</a:t>
            </a:r>
            <a:endParaRPr lang="en-GB" sz="1400" u="sng" dirty="0" smtClean="0"/>
          </a:p>
          <a:p>
            <a:pPr lvl="2">
              <a:lnSpc>
                <a:spcPct val="80000"/>
              </a:lnSpc>
              <a:buClr>
                <a:schemeClr val="tx1"/>
              </a:buClr>
              <a:defRPr/>
            </a:pPr>
            <a:r>
              <a:rPr lang="ru-RU" sz="1400" dirty="0" smtClean="0"/>
              <a:t>Практически невозможно отследить</a:t>
            </a:r>
            <a:endParaRPr lang="en-GB" sz="1400" dirty="0" smtClean="0"/>
          </a:p>
          <a:p>
            <a:pPr marL="914400" lvl="2" indent="0">
              <a:buFontTx/>
              <a:buNone/>
              <a:defRPr/>
            </a:pPr>
            <a:endParaRPr lang="fr-BE" sz="1800" dirty="0" smtClean="0"/>
          </a:p>
          <a:p>
            <a:pPr marL="400050" lvl="1" indent="0">
              <a:buFontTx/>
              <a:buNone/>
              <a:defRPr/>
            </a:pPr>
            <a:endParaRPr lang="fr-BE" sz="2000" dirty="0" smtClean="0"/>
          </a:p>
          <a:p>
            <a:pPr>
              <a:defRPr/>
            </a:pPr>
            <a:endParaRPr lang="en-GB" dirty="0"/>
          </a:p>
        </p:txBody>
      </p:sp>
      <p:sp>
        <p:nvSpPr>
          <p:cNvPr id="22531" name="Title 2"/>
          <p:cNvSpPr>
            <a:spLocks noGrp="1"/>
          </p:cNvSpPr>
          <p:nvPr>
            <p:ph type="title"/>
          </p:nvPr>
        </p:nvSpPr>
        <p:spPr>
          <a:xfrm>
            <a:off x="468313" y="1071546"/>
            <a:ext cx="8229600" cy="874703"/>
          </a:xfrm>
        </p:spPr>
        <p:txBody>
          <a:bodyPr/>
          <a:lstStyle/>
          <a:p>
            <a:pPr algn="ctr"/>
            <a:r>
              <a:rPr lang="ru-RU" sz="2800" b="1" dirty="0" smtClean="0"/>
              <a:t>Прочие меры поведенческого характера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95476"/>
            <a:ext cx="8229600" cy="456248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  <a:tabLst>
                <a:tab pos="622300" algn="l"/>
              </a:tabLst>
              <a:defRPr/>
            </a:pPr>
            <a:r>
              <a:rPr lang="ru-RU" sz="2000" b="1" u="sng" dirty="0" smtClean="0"/>
              <a:t>Последние модификации мер в фазе </a:t>
            </a:r>
            <a:r>
              <a:rPr lang="en-US" sz="2000" b="1" u="sng" dirty="0" smtClean="0"/>
              <a:t>-</a:t>
            </a:r>
            <a:r>
              <a:rPr lang="ru-RU" sz="2000" b="1" u="sng" dirty="0" smtClean="0"/>
              <a:t> </a:t>
            </a:r>
            <a:r>
              <a:rPr lang="en-US" sz="2000" b="1" u="sng" dirty="0" smtClean="0"/>
              <a:t>II:</a:t>
            </a:r>
          </a:p>
          <a:p>
            <a:pPr marL="609600" indent="-609600" eaLnBrk="1" hangingPunct="1">
              <a:lnSpc>
                <a:spcPct val="80000"/>
              </a:lnSpc>
              <a:tabLst>
                <a:tab pos="622300" algn="l"/>
              </a:tabLst>
              <a:defRPr/>
            </a:pPr>
            <a:endParaRPr lang="en-US" sz="1800" b="1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  <a:tabLst>
                <a:tab pos="622300" algn="l"/>
              </a:tabLst>
              <a:defRPr/>
            </a:pPr>
            <a:r>
              <a:rPr lang="ru-RU" sz="1800" dirty="0" smtClean="0"/>
              <a:t>Мнение компаний </a:t>
            </a:r>
            <a:r>
              <a:rPr lang="ru-RU" sz="1800" b="1" dirty="0" smtClean="0"/>
              <a:t>«</a:t>
            </a:r>
            <a:r>
              <a:rPr lang="en-US" sz="1800" b="1" dirty="0" smtClean="0"/>
              <a:t>EDP</a:t>
            </a:r>
            <a:r>
              <a:rPr lang="ru-RU" sz="1800" b="1" dirty="0" smtClean="0"/>
              <a:t>»</a:t>
            </a:r>
            <a:r>
              <a:rPr lang="en-US" sz="1800" b="1" dirty="0" smtClean="0"/>
              <a:t>/</a:t>
            </a:r>
            <a:r>
              <a:rPr lang="ru-RU" sz="1800" b="1" dirty="0" smtClean="0"/>
              <a:t> «</a:t>
            </a:r>
            <a:r>
              <a:rPr lang="en-US" sz="1800" b="1" dirty="0" smtClean="0"/>
              <a:t>GDP</a:t>
            </a:r>
            <a:r>
              <a:rPr lang="ru-RU" sz="1800" b="1" dirty="0" smtClean="0"/>
              <a:t>» </a:t>
            </a:r>
            <a:r>
              <a:rPr lang="en-US" sz="1800" b="1" dirty="0" smtClean="0"/>
              <a:t>/</a:t>
            </a:r>
            <a:r>
              <a:rPr lang="ru-RU" sz="1800" b="1" dirty="0" smtClean="0"/>
              <a:t> «</a:t>
            </a:r>
            <a:r>
              <a:rPr lang="en-US" sz="1800" b="1" dirty="0" smtClean="0"/>
              <a:t>ENI</a:t>
            </a:r>
            <a:r>
              <a:rPr lang="ru-RU" sz="1800" b="1" dirty="0" smtClean="0"/>
              <a:t>»</a:t>
            </a:r>
            <a:r>
              <a:rPr lang="en-US" sz="1800" dirty="0" smtClean="0"/>
              <a:t>: </a:t>
            </a:r>
            <a:r>
              <a:rPr lang="ru-RU" sz="1800" dirty="0" smtClean="0"/>
              <a:t>Комиссия не обязывала, но позволила принять последующие меры, т.е. модифицированные меры, принятые через 65 рабочих дней</a:t>
            </a:r>
            <a:endParaRPr lang="en-US" sz="18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  <a:tabLst>
                <a:tab pos="622300" algn="l"/>
              </a:tabLst>
              <a:defRPr/>
            </a:pPr>
            <a:endParaRPr lang="en-US" sz="18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  <a:tabLst>
                <a:tab pos="622300" algn="l"/>
              </a:tabLst>
              <a:defRPr/>
            </a:pPr>
            <a:r>
              <a:rPr lang="ru-RU" sz="1800" dirty="0" smtClean="0"/>
              <a:t>Условия, которые содержатся в Информационной записке о мерах по борьбе с нарушениями условий конкуренции</a:t>
            </a:r>
            <a:r>
              <a:rPr lang="en-US" sz="1800" dirty="0" smtClean="0"/>
              <a:t>: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  <a:tabLst>
                <a:tab pos="622300" algn="l"/>
              </a:tabLst>
              <a:defRPr/>
            </a:pPr>
            <a:endParaRPr lang="en-US" sz="2100" dirty="0" smtClean="0"/>
          </a:p>
          <a:p>
            <a:pPr marL="1155700" lvl="1" indent="-533400" eaLnBrk="1" hangingPunct="1">
              <a:lnSpc>
                <a:spcPct val="80000"/>
              </a:lnSpc>
              <a:tabLst>
                <a:tab pos="622300" algn="l"/>
              </a:tabLst>
              <a:defRPr/>
            </a:pPr>
            <a:r>
              <a:rPr lang="ru-RU" sz="1600" dirty="0" smtClean="0"/>
              <a:t>Модифицированные меры должны полностью и недвусмысленно решить проблемы, связанные с нарушением условий конкуренции, при этом не должно возникать необходимости в последующих расследованиях или в тестировании рынка</a:t>
            </a:r>
            <a:endParaRPr lang="en-US" sz="1600" dirty="0" smtClean="0"/>
          </a:p>
          <a:p>
            <a:pPr marL="1155700" lvl="1" indent="-533400" eaLnBrk="1" hangingPunct="1">
              <a:lnSpc>
                <a:spcPct val="80000"/>
              </a:lnSpc>
              <a:tabLst>
                <a:tab pos="622300" algn="l"/>
              </a:tabLst>
              <a:defRPr/>
            </a:pPr>
            <a:r>
              <a:rPr lang="ru-RU" sz="1600" dirty="0" smtClean="0"/>
              <a:t>Комиссия должна иметь достаточно времени для адекватной оценки модифицированных мер</a:t>
            </a:r>
            <a:endParaRPr lang="en-US" sz="1600" dirty="0" smtClean="0"/>
          </a:p>
          <a:p>
            <a:pPr marL="1155700" lvl="1" indent="-533400" eaLnBrk="1" hangingPunct="1">
              <a:lnSpc>
                <a:spcPct val="80000"/>
              </a:lnSpc>
              <a:tabLst>
                <a:tab pos="622300" algn="l"/>
              </a:tabLst>
              <a:defRPr/>
            </a:pPr>
            <a:r>
              <a:rPr lang="ru-RU" sz="1600" dirty="0" smtClean="0"/>
              <a:t>Комиссия должна иметь возможность подробно консультироваться со странами ЕС</a:t>
            </a:r>
            <a:r>
              <a:rPr lang="en-US" sz="1600" dirty="0" smtClean="0"/>
              <a:t> (</a:t>
            </a:r>
            <a:r>
              <a:rPr lang="ru-RU" sz="1600" dirty="0" smtClean="0"/>
              <a:t>т.е. период 10 </a:t>
            </a:r>
            <a:r>
              <a:rPr lang="ru-RU" sz="1600" smtClean="0"/>
              <a:t>рабочих дней для </a:t>
            </a:r>
            <a:r>
              <a:rPr lang="ru-RU" sz="1600" dirty="0" smtClean="0"/>
              <a:t>консультаций</a:t>
            </a:r>
            <a:r>
              <a:rPr lang="en-US" sz="1600" dirty="0" smtClean="0"/>
              <a:t>)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23555" name="Title 2"/>
          <p:cNvSpPr>
            <a:spLocks noGrp="1"/>
          </p:cNvSpPr>
          <p:nvPr>
            <p:ph type="title"/>
          </p:nvPr>
        </p:nvSpPr>
        <p:spPr>
          <a:xfrm>
            <a:off x="468313" y="1196975"/>
            <a:ext cx="8229600" cy="517513"/>
          </a:xfrm>
        </p:spPr>
        <p:txBody>
          <a:bodyPr/>
          <a:lstStyle/>
          <a:p>
            <a:pPr algn="ctr"/>
            <a:r>
              <a:rPr lang="ru-RU" sz="2800" b="1" dirty="0" smtClean="0"/>
              <a:t>Последующие меры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"/>
          <p:cNvSpPr>
            <a:spLocks noGrp="1"/>
          </p:cNvSpPr>
          <p:nvPr>
            <p:ph idx="1"/>
          </p:nvPr>
        </p:nvSpPr>
        <p:spPr>
          <a:xfrm>
            <a:off x="457200" y="2387600"/>
            <a:ext cx="8472518" cy="3633788"/>
          </a:xfrm>
        </p:spPr>
        <p:txBody>
          <a:bodyPr/>
          <a:lstStyle/>
          <a:p>
            <a:pPr lvl="1" eaLnBrk="1" hangingPunct="1">
              <a:buFont typeface="Wingdings" pitchFamily="2" charset="2"/>
              <a:buChar char="ü"/>
            </a:pPr>
            <a:r>
              <a:rPr lang="ru-RU" dirty="0" smtClean="0"/>
              <a:t>Действенность и эффективность обязательств остается главным приоритетом политики Комиссии в отношении мер по борьбе с нарушениями условий конкуренции</a:t>
            </a:r>
            <a:endParaRPr lang="en-US" dirty="0" smtClean="0"/>
          </a:p>
          <a:p>
            <a:pPr lvl="1" eaLnBrk="1" hangingPunct="1">
              <a:buFont typeface="Wingdings" pitchFamily="2" charset="2"/>
              <a:buChar char="ü"/>
            </a:pPr>
            <a:endParaRPr lang="en-US" dirty="0" smtClean="0"/>
          </a:p>
          <a:p>
            <a:pPr lvl="1" eaLnBrk="1" hangingPunct="1">
              <a:buFont typeface="Wingdings" pitchFamily="2" charset="2"/>
              <a:buChar char="ü"/>
            </a:pPr>
            <a:r>
              <a:rPr lang="ru-RU" dirty="0" smtClean="0"/>
              <a:t>Явное предпочтение – мерам структурного характера, в частности, распродаже активов</a:t>
            </a:r>
            <a:endParaRPr lang="en-US" dirty="0" smtClean="0"/>
          </a:p>
          <a:p>
            <a:pPr lvl="1" eaLnBrk="1" hangingPunct="1">
              <a:buFont typeface="Wingdings" pitchFamily="2" charset="2"/>
              <a:buChar char="ü"/>
            </a:pPr>
            <a:endParaRPr lang="en-US" dirty="0" smtClean="0"/>
          </a:p>
          <a:p>
            <a:pPr lvl="1" eaLnBrk="1" hangingPunct="1">
              <a:buFont typeface="Wingdings" pitchFamily="2" charset="2"/>
              <a:buChar char="ü"/>
            </a:pPr>
            <a:r>
              <a:rPr lang="ru-RU" dirty="0" smtClean="0"/>
              <a:t>Основное внимание уделяется также фактической реализации принятых мер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endParaRPr lang="en-GB" dirty="0" smtClean="0"/>
          </a:p>
        </p:txBody>
      </p:sp>
      <p:sp>
        <p:nvSpPr>
          <p:cNvPr id="2457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/>
              <a:t>Заключение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395288" y="3068638"/>
            <a:ext cx="8229600" cy="936625"/>
          </a:xfrm>
        </p:spPr>
        <p:txBody>
          <a:bodyPr/>
          <a:lstStyle/>
          <a:p>
            <a:pPr algn="ctr"/>
            <a:r>
              <a:rPr lang="ru-RU" sz="2800" b="1" dirty="0" smtClean="0"/>
              <a:t>Благодарю вас</a:t>
            </a:r>
            <a:r>
              <a:rPr lang="es-ES" sz="2800" b="1" dirty="0" smtClean="0"/>
              <a:t>! </a:t>
            </a:r>
            <a:br>
              <a:rPr lang="es-ES" sz="2800" b="1" dirty="0" smtClean="0"/>
            </a:br>
            <a:r>
              <a:rPr lang="es-ES" sz="2800" b="1" dirty="0" smtClean="0"/>
              <a:t/>
            </a:r>
            <a:br>
              <a:rPr lang="es-ES" sz="2800" b="1" dirty="0" smtClean="0"/>
            </a:br>
            <a:r>
              <a:rPr lang="ru-RU" sz="2800" b="1" dirty="0" smtClean="0"/>
              <a:t>Имеются ли вопросы</a:t>
            </a:r>
            <a:r>
              <a:rPr lang="es-ES" sz="2800" b="1" dirty="0" smtClean="0"/>
              <a:t>?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-14288" y="1412875"/>
            <a:ext cx="9144001" cy="1470025"/>
          </a:xfrm>
        </p:spPr>
        <p:txBody>
          <a:bodyPr/>
          <a:lstStyle/>
          <a:p>
            <a:pPr indent="0" eaLnBrk="1" hangingPunct="1"/>
            <a:r>
              <a:rPr lang="ru-RU" sz="3200" b="1" dirty="0" smtClean="0"/>
              <a:t>Содержание доклада</a:t>
            </a:r>
            <a:endParaRPr lang="en-GB" sz="3200" b="1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547813" y="2565400"/>
            <a:ext cx="6048375" cy="44750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00050" indent="-400050">
              <a:buFont typeface="+mj-lt"/>
              <a:buAutoNum type="romanUcPeriod"/>
              <a:defRPr/>
            </a:pPr>
            <a:r>
              <a:rPr lang="ru-RU" sz="1600" b="1" dirty="0" smtClean="0">
                <a:latin typeface="+mj-lt"/>
              </a:rPr>
              <a:t>Введение</a:t>
            </a:r>
            <a:endParaRPr lang="de-DE" sz="1600" b="1" dirty="0">
              <a:latin typeface="+mj-lt"/>
            </a:endParaRP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ru-RU" sz="1400" dirty="0" smtClean="0">
                <a:latin typeface="+mj-lt"/>
              </a:rPr>
              <a:t>Основные принципы</a:t>
            </a:r>
            <a:endParaRPr lang="de-DE" sz="1400" dirty="0">
              <a:latin typeface="+mj-lt"/>
            </a:endParaRP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ru-RU" sz="1400" dirty="0" smtClean="0">
                <a:latin typeface="+mj-lt"/>
              </a:rPr>
              <a:t>Распределение обязанностей и пропорциональность принимаемых мер</a:t>
            </a:r>
            <a:endParaRPr lang="de-DE" sz="1400" dirty="0">
              <a:latin typeface="+mj-lt"/>
            </a:endParaRP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ru-RU" sz="1400" dirty="0" smtClean="0">
                <a:latin typeface="+mj-lt"/>
              </a:rPr>
              <a:t>Обоснованность и сложность мер</a:t>
            </a:r>
            <a:endParaRPr lang="de-DE" sz="1400" dirty="0">
              <a:latin typeface="+mj-lt"/>
            </a:endParaRPr>
          </a:p>
          <a:p>
            <a:pPr lvl="1">
              <a:defRPr/>
            </a:pPr>
            <a:endParaRPr lang="de-DE" sz="1400" dirty="0">
              <a:latin typeface="+mj-lt"/>
            </a:endParaRPr>
          </a:p>
          <a:p>
            <a:pPr marL="400050" indent="-400050">
              <a:buFont typeface="+mj-lt"/>
              <a:buAutoNum type="romanUcPeriod"/>
              <a:defRPr/>
            </a:pPr>
            <a:r>
              <a:rPr lang="ru-RU" sz="1600" b="1" dirty="0" smtClean="0">
                <a:latin typeface="+mj-lt"/>
              </a:rPr>
              <a:t>Типы мер по борьбе с нарушениями условий конкуренции</a:t>
            </a:r>
            <a:endParaRPr lang="en-GB" sz="1600" b="1" dirty="0">
              <a:latin typeface="+mj-lt"/>
            </a:endParaRPr>
          </a:p>
          <a:p>
            <a:pPr marL="857250" lvl="1" indent="-400050">
              <a:buFont typeface="Arial" pitchFamily="34" charset="0"/>
              <a:buChar char="•"/>
              <a:defRPr/>
            </a:pPr>
            <a:r>
              <a:rPr lang="ru-RU" sz="1400" dirty="0" smtClean="0">
                <a:latin typeface="+mj-lt"/>
              </a:rPr>
              <a:t>Распродажа активов</a:t>
            </a:r>
            <a:endParaRPr lang="en-GB" sz="1400" dirty="0">
              <a:latin typeface="+mj-lt"/>
            </a:endParaRPr>
          </a:p>
          <a:p>
            <a:pPr marL="857250" lvl="1" indent="-400050">
              <a:buFont typeface="Arial" pitchFamily="34" charset="0"/>
              <a:buChar char="•"/>
              <a:defRPr/>
            </a:pPr>
            <a:r>
              <a:rPr lang="ru-RU" sz="1400" dirty="0" smtClean="0">
                <a:latin typeface="+mj-lt"/>
              </a:rPr>
              <a:t>Разукрупнение активов и либерализация рынка</a:t>
            </a:r>
            <a:endParaRPr lang="es-ES" sz="1400" dirty="0">
              <a:latin typeface="+mj-lt"/>
            </a:endParaRPr>
          </a:p>
          <a:p>
            <a:pPr marL="857250" lvl="1" indent="-400050">
              <a:buFont typeface="Arial" pitchFamily="34" charset="0"/>
              <a:buChar char="•"/>
              <a:defRPr/>
            </a:pPr>
            <a:r>
              <a:rPr lang="ru-RU" sz="1400" dirty="0" smtClean="0">
                <a:latin typeface="+mj-lt"/>
              </a:rPr>
              <a:t>Меры по обеспечению свободного доступа на рынок</a:t>
            </a:r>
            <a:endParaRPr lang="es-ES" sz="1400" dirty="0">
              <a:latin typeface="+mj-lt"/>
            </a:endParaRPr>
          </a:p>
          <a:p>
            <a:pPr marL="857250" lvl="1" indent="-400050">
              <a:buFont typeface="Arial" pitchFamily="34" charset="0"/>
              <a:buChar char="•"/>
              <a:defRPr/>
            </a:pPr>
            <a:r>
              <a:rPr lang="ru-RU" sz="1400" dirty="0" smtClean="0">
                <a:latin typeface="+mj-lt"/>
              </a:rPr>
              <a:t>Прочие меры поведенческого характера</a:t>
            </a:r>
            <a:endParaRPr lang="es-ES" sz="1400" dirty="0">
              <a:latin typeface="+mj-lt"/>
            </a:endParaRPr>
          </a:p>
          <a:p>
            <a:pPr marL="857250" lvl="1" indent="-400050">
              <a:buFont typeface="Arial" pitchFamily="34" charset="0"/>
              <a:buChar char="•"/>
              <a:defRPr/>
            </a:pPr>
            <a:r>
              <a:rPr lang="ru-RU" sz="1400" dirty="0" smtClean="0">
                <a:latin typeface="+mj-lt"/>
              </a:rPr>
              <a:t>Последующие меры</a:t>
            </a:r>
            <a:endParaRPr lang="es-ES" sz="1400" dirty="0">
              <a:latin typeface="+mj-lt"/>
            </a:endParaRPr>
          </a:p>
          <a:p>
            <a:pPr marL="857250" lvl="1" indent="-400050">
              <a:buFont typeface="Arial" pitchFamily="34" charset="0"/>
              <a:buChar char="•"/>
              <a:defRPr/>
            </a:pPr>
            <a:endParaRPr lang="es-ES" sz="1400" dirty="0">
              <a:latin typeface="+mj-lt"/>
            </a:endParaRPr>
          </a:p>
          <a:p>
            <a:pPr marL="400050" indent="-400050">
              <a:buFont typeface="+mj-lt"/>
              <a:buAutoNum type="romanUcPeriod"/>
              <a:defRPr/>
            </a:pPr>
            <a:r>
              <a:rPr lang="ru-RU" sz="1600" b="1" dirty="0" smtClean="0">
                <a:latin typeface="+mj-lt"/>
              </a:rPr>
              <a:t> Заключение</a:t>
            </a:r>
            <a:endParaRPr lang="es-ES" sz="1600" b="1" dirty="0">
              <a:latin typeface="+mj-lt"/>
            </a:endParaRPr>
          </a:p>
          <a:p>
            <a:pPr lvl="1">
              <a:defRPr/>
            </a:pPr>
            <a:endParaRPr lang="es-ES" sz="1400" dirty="0">
              <a:latin typeface="+mj-lt"/>
            </a:endParaRPr>
          </a:p>
          <a:p>
            <a:pPr marL="457200" indent="-457200">
              <a:spcBef>
                <a:spcPct val="20000"/>
              </a:spcBef>
              <a:buClr>
                <a:schemeClr val="bg1"/>
              </a:buClr>
              <a:buFont typeface="Arial" pitchFamily="34" charset="0"/>
              <a:buChar char="•"/>
              <a:defRPr/>
            </a:pPr>
            <a:endParaRPr lang="en-GB" sz="2000" dirty="0">
              <a:latin typeface="Verdana" pitchFamily="34" charset="0"/>
            </a:endParaRPr>
          </a:p>
          <a:p>
            <a:pPr marL="914400" lvl="1" indent="-457200">
              <a:spcBef>
                <a:spcPct val="20000"/>
              </a:spcBef>
              <a:buClr>
                <a:schemeClr val="bg1"/>
              </a:buClr>
              <a:buFont typeface="Arial" pitchFamily="34" charset="0"/>
              <a:buChar char="•"/>
              <a:defRPr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3633788"/>
          </a:xfrm>
        </p:spPr>
        <p:txBody>
          <a:bodyPr/>
          <a:lstStyle/>
          <a:p>
            <a:pPr lvl="1">
              <a:buFont typeface="Wingdings" pitchFamily="2" charset="2"/>
              <a:buChar char="ü"/>
              <a:defRPr/>
            </a:pPr>
            <a:r>
              <a:rPr lang="ru-RU" sz="1600" b="1" dirty="0" smtClean="0"/>
              <a:t>Комиссия может требовать принятия мер в той степени, в какой это необходимо для урегулирования проблем, связанных с нарушением условий конкуренции</a:t>
            </a:r>
            <a:endParaRPr lang="en-US" sz="1600" b="1" dirty="0" smtClean="0"/>
          </a:p>
          <a:p>
            <a:pPr marL="457200" lvl="1" indent="0">
              <a:buFontTx/>
              <a:buNone/>
              <a:defRPr/>
            </a:pPr>
            <a:endParaRPr lang="en-US" sz="1600" b="1" dirty="0" smtClean="0"/>
          </a:p>
          <a:p>
            <a:pPr lvl="1">
              <a:buFont typeface="Wingdings" pitchFamily="2" charset="2"/>
              <a:buChar char="ü"/>
              <a:defRPr/>
            </a:pPr>
            <a:r>
              <a:rPr lang="ru-RU" sz="1600" b="1" dirty="0" smtClean="0"/>
              <a:t>Если эти меры достаточны для урегулирования проблем, связанных с нарушением условий конкуренции, то Комиссия дает разрешение на совершение сделки при соблюдении определенных условий и выполнении определенных обязательств</a:t>
            </a:r>
            <a:endParaRPr lang="en-US" sz="1600" b="1" i="1" dirty="0" smtClean="0"/>
          </a:p>
          <a:p>
            <a:pPr>
              <a:defRPr/>
            </a:pPr>
            <a:endParaRPr lang="en-US" sz="1600" b="1" dirty="0" smtClean="0"/>
          </a:p>
          <a:p>
            <a:pPr marL="0" indent="0">
              <a:buFontTx/>
              <a:buNone/>
              <a:defRPr/>
            </a:pPr>
            <a:r>
              <a:rPr lang="ru-RU" sz="1600" u="sng" dirty="0" smtClean="0"/>
              <a:t>Основные условия для принимаемых мер </a:t>
            </a:r>
            <a:r>
              <a:rPr lang="en-US" sz="1600" dirty="0" smtClean="0"/>
              <a:t>(</a:t>
            </a:r>
            <a:r>
              <a:rPr lang="ru-RU" sz="1600" dirty="0" smtClean="0"/>
              <a:t>Информационная записка о мерах по борьбе с нарушениями условий конкуренции, пар.</a:t>
            </a:r>
            <a:r>
              <a:rPr lang="en-US" sz="1600" dirty="0" smtClean="0"/>
              <a:t> 9):</a:t>
            </a:r>
          </a:p>
          <a:p>
            <a:pPr marL="0" indent="0">
              <a:buFontTx/>
              <a:buNone/>
              <a:defRPr/>
            </a:pPr>
            <a:endParaRPr lang="en-US" sz="1600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ru-RU" sz="1600" dirty="0" smtClean="0"/>
              <a:t>Полностью устранить проблемы, связанные с нарушениями условий конкуренции</a:t>
            </a:r>
            <a:endParaRPr lang="en-US" sz="1600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ru-RU" sz="1600" dirty="0" smtClean="0"/>
              <a:t>Всеобъемлющие и эффективные</a:t>
            </a:r>
            <a:endParaRPr lang="en-US" sz="1600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ru-RU" sz="1600" dirty="0" smtClean="0"/>
              <a:t>Их можно эффективно применить в течение короткого периода времени</a:t>
            </a:r>
            <a:endParaRPr lang="en-US" sz="1600" dirty="0" smtClean="0"/>
          </a:p>
          <a:p>
            <a:pPr>
              <a:defRPr/>
            </a:pPr>
            <a:endParaRPr lang="en-GB" sz="1600" dirty="0"/>
          </a:p>
        </p:txBody>
      </p:sp>
      <p:sp>
        <p:nvSpPr>
          <p:cNvPr id="15363" name="Title 2"/>
          <p:cNvSpPr>
            <a:spLocks noGrp="1"/>
          </p:cNvSpPr>
          <p:nvPr>
            <p:ph type="title"/>
          </p:nvPr>
        </p:nvSpPr>
        <p:spPr>
          <a:xfrm>
            <a:off x="468313" y="1125537"/>
            <a:ext cx="8229600" cy="517513"/>
          </a:xfrm>
        </p:spPr>
        <p:txBody>
          <a:bodyPr/>
          <a:lstStyle/>
          <a:p>
            <a:pPr algn="ctr"/>
            <a:r>
              <a:rPr lang="ru-RU" sz="2800" b="1" dirty="0" smtClean="0"/>
              <a:t>Введение – Основные принципы</a:t>
            </a:r>
            <a:endParaRPr lang="en-GB" sz="2800" b="1" dirty="0" smtClean="0"/>
          </a:p>
        </p:txBody>
      </p:sp>
      <p:sp>
        <p:nvSpPr>
          <p:cNvPr id="4" name="Up-Down Arrow 3"/>
          <p:cNvSpPr/>
          <p:nvPr/>
        </p:nvSpPr>
        <p:spPr>
          <a:xfrm>
            <a:off x="4427538" y="2428868"/>
            <a:ext cx="215900" cy="28892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857364"/>
            <a:ext cx="9001156" cy="4786346"/>
          </a:xfrm>
        </p:spPr>
        <p:txBody>
          <a:bodyPr/>
          <a:lstStyle/>
          <a:p>
            <a:pPr marL="57150" indent="0">
              <a:lnSpc>
                <a:spcPts val="1500"/>
              </a:lnSpc>
              <a:buFontTx/>
              <a:buNone/>
              <a:defRPr/>
            </a:pPr>
            <a:r>
              <a:rPr lang="ru-RU" sz="1400" u="sng" dirty="0" smtClean="0"/>
              <a:t>Обязанности</a:t>
            </a:r>
            <a:r>
              <a:rPr lang="en-US" sz="1400" u="sng" dirty="0" smtClean="0"/>
              <a:t>:</a:t>
            </a:r>
          </a:p>
          <a:p>
            <a:pPr lvl="1">
              <a:lnSpc>
                <a:spcPts val="1500"/>
              </a:lnSpc>
              <a:buFont typeface="Wingdings" pitchFamily="2" charset="2"/>
              <a:buChar char="v"/>
              <a:defRPr/>
            </a:pPr>
            <a:r>
              <a:rPr lang="ru-RU" sz="1400" dirty="0" smtClean="0"/>
              <a:t>Комиссия НЕ может одна устанавливать меры по борьбе с нарушениями условий конкуренции</a:t>
            </a:r>
            <a:endParaRPr lang="en-US" sz="1400" dirty="0"/>
          </a:p>
          <a:p>
            <a:pPr lvl="1">
              <a:lnSpc>
                <a:spcPts val="1500"/>
              </a:lnSpc>
              <a:buFont typeface="Wingdings" pitchFamily="2" charset="2"/>
              <a:buChar char="v"/>
              <a:defRPr/>
            </a:pPr>
            <a:r>
              <a:rPr lang="ru-RU" sz="1400" u="sng" dirty="0" smtClean="0"/>
              <a:t>В обязанности Комиссии </a:t>
            </a:r>
            <a:r>
              <a:rPr lang="ru-RU" sz="1400" dirty="0" smtClean="0"/>
              <a:t> входит демонстрация того, что концентрация ведет к возникновению ЗПРК (значительных препятствий для развития конкуренции)</a:t>
            </a:r>
            <a:r>
              <a:rPr lang="en-US" sz="1400" dirty="0" smtClean="0"/>
              <a:t>.</a:t>
            </a:r>
            <a:endParaRPr lang="en-US" sz="1400" dirty="0"/>
          </a:p>
          <a:p>
            <a:pPr lvl="1">
              <a:lnSpc>
                <a:spcPts val="1500"/>
              </a:lnSpc>
              <a:buFont typeface="Wingdings" pitchFamily="2" charset="2"/>
              <a:buChar char="v"/>
              <a:defRPr/>
            </a:pPr>
            <a:r>
              <a:rPr lang="ru-RU" sz="1400" u="sng" dirty="0" smtClean="0"/>
              <a:t>В обязанности сторон </a:t>
            </a:r>
            <a:r>
              <a:rPr lang="ru-RU" sz="1400" dirty="0" smtClean="0"/>
              <a:t> входит демонстрация того, что предлагаемые меры, если они будут приняты, ведут к решению проблем, связанных с нарушением условий конкуренции</a:t>
            </a:r>
            <a:r>
              <a:rPr lang="en-US" sz="1400" dirty="0" smtClean="0"/>
              <a:t>.</a:t>
            </a:r>
            <a:endParaRPr lang="en-US" sz="1400" dirty="0"/>
          </a:p>
          <a:p>
            <a:pPr lvl="1">
              <a:lnSpc>
                <a:spcPts val="1500"/>
              </a:lnSpc>
              <a:buFont typeface="Wingdings" pitchFamily="2" charset="2"/>
              <a:buChar char="v"/>
              <a:defRPr/>
            </a:pPr>
            <a:r>
              <a:rPr lang="ru-RU" sz="1400" u="sng" spc="-30" dirty="0" smtClean="0"/>
              <a:t>Решение суда первой инстанции</a:t>
            </a:r>
            <a:r>
              <a:rPr lang="en-US" sz="1400" u="sng" spc="-30" dirty="0" smtClean="0"/>
              <a:t> </a:t>
            </a:r>
            <a:r>
              <a:rPr lang="ru-RU" sz="1400" u="sng" spc="-30" dirty="0" smtClean="0"/>
              <a:t>по делу компании «</a:t>
            </a:r>
            <a:r>
              <a:rPr lang="en-US" sz="1400" u="sng" spc="-30" dirty="0" smtClean="0"/>
              <a:t>EDP</a:t>
            </a:r>
            <a:r>
              <a:rPr lang="ru-RU" sz="1400" u="sng" spc="-30" dirty="0" smtClean="0"/>
              <a:t>»</a:t>
            </a:r>
            <a:r>
              <a:rPr lang="en-US" sz="1400" spc="-30" dirty="0" smtClean="0"/>
              <a:t>: </a:t>
            </a:r>
            <a:r>
              <a:rPr lang="ru-RU" sz="1400" spc="-30" dirty="0" smtClean="0"/>
              <a:t>Комиссия всегда должна оценить, достаточны ли принимаемые меры или нет</a:t>
            </a:r>
            <a:endParaRPr lang="en-US" sz="1400" spc="-30" dirty="0"/>
          </a:p>
          <a:p>
            <a:pPr lvl="1">
              <a:lnSpc>
                <a:spcPts val="1500"/>
              </a:lnSpc>
              <a:spcBef>
                <a:spcPts val="0"/>
              </a:spcBef>
              <a:buFont typeface="Wingdings" pitchFamily="2" charset="2"/>
              <a:buChar char="v"/>
              <a:defRPr/>
            </a:pPr>
            <a:r>
              <a:rPr lang="ru-RU" sz="1400" dirty="0" smtClean="0"/>
              <a:t>Стороны должны предоставить всю относящуюся к делу информацию, необходимой для подобной оценки</a:t>
            </a:r>
            <a:endParaRPr lang="en-US" sz="1400" dirty="0" smtClean="0"/>
          </a:p>
          <a:p>
            <a:pPr lvl="1">
              <a:lnSpc>
                <a:spcPts val="1600"/>
              </a:lnSpc>
              <a:spcBef>
                <a:spcPts val="0"/>
              </a:spcBef>
              <a:buFont typeface="Wingdings" pitchFamily="2" charset="2"/>
              <a:buChar char="v"/>
              <a:defRPr/>
            </a:pPr>
            <a:endParaRPr lang="en-US" sz="200" dirty="0" smtClean="0"/>
          </a:p>
          <a:p>
            <a:pPr marL="57150" indent="0">
              <a:lnSpc>
                <a:spcPts val="1600"/>
              </a:lnSpc>
              <a:spcBef>
                <a:spcPts val="0"/>
              </a:spcBef>
              <a:buFontTx/>
              <a:buNone/>
              <a:defRPr/>
            </a:pPr>
            <a:r>
              <a:rPr lang="ru-RU" sz="1400" u="sng" dirty="0" smtClean="0"/>
              <a:t>Пропорциональность принимаемых мер</a:t>
            </a:r>
            <a:r>
              <a:rPr lang="en-US" sz="1400" u="sng" dirty="0" smtClean="0"/>
              <a:t>:</a:t>
            </a:r>
            <a:endParaRPr lang="en-US" sz="1400" u="sng" dirty="0"/>
          </a:p>
          <a:p>
            <a:pPr marL="850900" lvl="1" eaLnBrk="1" hangingPunct="1">
              <a:lnSpc>
                <a:spcPts val="1500"/>
              </a:lnSpc>
              <a:spcAft>
                <a:spcPct val="25000"/>
              </a:spcAft>
              <a:buFont typeface="Wingdings" pitchFamily="2" charset="2"/>
              <a:buChar char="v"/>
              <a:defRPr/>
            </a:pPr>
            <a:r>
              <a:rPr lang="ru-RU" sz="1400" dirty="0" smtClean="0"/>
              <a:t>Стороны могут предложить меры, эффект от принятия которых выше, чем необходим для устранения проблем, связанных с нарушением условий конкуренции (дело компании «</a:t>
            </a:r>
            <a:r>
              <a:rPr lang="en-US" sz="1400" dirty="0" err="1" smtClean="0"/>
              <a:t>Cementbouw</a:t>
            </a:r>
            <a:r>
              <a:rPr lang="ru-RU" sz="1400" dirty="0" smtClean="0"/>
              <a:t>»</a:t>
            </a:r>
            <a:r>
              <a:rPr lang="en-US" sz="1400" dirty="0" smtClean="0"/>
              <a:t> –</a:t>
            </a:r>
            <a:r>
              <a:rPr lang="ru-RU" sz="1400" dirty="0" smtClean="0"/>
              <a:t> решение суда первой инстанции</a:t>
            </a:r>
            <a:r>
              <a:rPr lang="en-US" sz="1400" dirty="0" smtClean="0"/>
              <a:t>), </a:t>
            </a:r>
            <a:r>
              <a:rPr lang="ru-RU" sz="1400" dirty="0" smtClean="0"/>
              <a:t>Комиссии разрешено принимать подобные предложения</a:t>
            </a:r>
            <a:r>
              <a:rPr lang="en-US" sz="1400" dirty="0" smtClean="0"/>
              <a:t>.</a:t>
            </a:r>
          </a:p>
          <a:p>
            <a:pPr marL="908050" lvl="1" indent="-342900" eaLnBrk="1" hangingPunct="1">
              <a:lnSpc>
                <a:spcPts val="1500"/>
              </a:lnSpc>
              <a:spcAft>
                <a:spcPct val="25000"/>
              </a:spcAft>
              <a:buFont typeface="Wingdings" pitchFamily="2" charset="2"/>
              <a:buChar char="v"/>
              <a:defRPr/>
            </a:pPr>
            <a:r>
              <a:rPr lang="ru-RU" sz="1400" u="sng" dirty="0" smtClean="0"/>
              <a:t>ВМЕСТЕ С ТЕМ</a:t>
            </a:r>
            <a:r>
              <a:rPr lang="en-US" sz="1400" u="sng" dirty="0" smtClean="0"/>
              <a:t>:</a:t>
            </a:r>
            <a:r>
              <a:rPr lang="en-US" sz="1400" dirty="0" smtClean="0"/>
              <a:t> </a:t>
            </a:r>
            <a:r>
              <a:rPr lang="ru-RU" sz="1400" dirty="0" smtClean="0"/>
              <a:t>при принятии решения о мерах по решению связанных с нарушением условий конкуренции проблем в качестве условий и обязательств сторон, Комиссия должна учесть, что эти меры должны удовлетворять требованиям пропорциональности принимаемых мер</a:t>
            </a:r>
            <a:r>
              <a:rPr lang="en-US" sz="1400" dirty="0" smtClean="0"/>
              <a:t> (</a:t>
            </a:r>
            <a:r>
              <a:rPr lang="ru-RU" sz="1400" dirty="0" smtClean="0"/>
              <a:t>решение Европейского суда</a:t>
            </a:r>
            <a:r>
              <a:rPr lang="en-US" sz="1400" dirty="0" smtClean="0"/>
              <a:t> </a:t>
            </a:r>
            <a:r>
              <a:rPr lang="ru-RU" sz="1400" dirty="0" smtClean="0"/>
              <a:t>по делу компании «</a:t>
            </a:r>
            <a:r>
              <a:rPr lang="en-US" sz="1400" dirty="0" err="1" smtClean="0"/>
              <a:t>Cementbouw</a:t>
            </a:r>
            <a:r>
              <a:rPr lang="ru-RU" sz="1400" dirty="0" smtClean="0"/>
              <a:t>»</a:t>
            </a:r>
            <a:r>
              <a:rPr lang="en-US" sz="1400" dirty="0" smtClean="0"/>
              <a:t> </a:t>
            </a:r>
            <a:r>
              <a:rPr lang="ru-RU" sz="1400" dirty="0" smtClean="0"/>
              <a:t>)</a:t>
            </a:r>
            <a:endParaRPr lang="en-US" sz="1400" dirty="0" smtClean="0"/>
          </a:p>
          <a:p>
            <a:pPr lvl="1">
              <a:buFont typeface="Wingdings" pitchFamily="2" charset="2"/>
              <a:buChar char="v"/>
              <a:defRPr/>
            </a:pPr>
            <a:endParaRPr lang="en-US" sz="1600" dirty="0"/>
          </a:p>
        </p:txBody>
      </p:sp>
      <p:sp>
        <p:nvSpPr>
          <p:cNvPr id="16387" name="Title 2"/>
          <p:cNvSpPr>
            <a:spLocks noGrp="1"/>
          </p:cNvSpPr>
          <p:nvPr>
            <p:ph type="title"/>
          </p:nvPr>
        </p:nvSpPr>
        <p:spPr>
          <a:xfrm>
            <a:off x="142844" y="1071547"/>
            <a:ext cx="8858312" cy="785818"/>
          </a:xfrm>
        </p:spPr>
        <p:txBody>
          <a:bodyPr/>
          <a:lstStyle/>
          <a:p>
            <a:pPr algn="ctr">
              <a:lnSpc>
                <a:spcPts val="2600"/>
              </a:lnSpc>
            </a:pPr>
            <a:r>
              <a:rPr lang="ru-RU" sz="2800" b="1" dirty="0" smtClean="0"/>
              <a:t>Распределение обязанностей и пропорциональность принимаемых мер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500594"/>
          </a:xfrm>
        </p:spPr>
        <p:txBody>
          <a:bodyPr/>
          <a:lstStyle/>
          <a:p>
            <a:pPr lvl="1">
              <a:lnSpc>
                <a:spcPts val="1800"/>
              </a:lnSpc>
              <a:buFont typeface="Wingdings" pitchFamily="2" charset="2"/>
              <a:buChar char="ü"/>
              <a:defRPr/>
            </a:pPr>
            <a:r>
              <a:rPr lang="ru-RU" sz="1600" u="sng" dirty="0" smtClean="0"/>
              <a:t>Неэффективные меры</a:t>
            </a:r>
            <a:r>
              <a:rPr lang="ru-RU" sz="1600" dirty="0" smtClean="0"/>
              <a:t> делают бессмысленным вмешательство Комиссии в разбирательство конкретного случая</a:t>
            </a:r>
            <a:endParaRPr lang="en-US" sz="1600" dirty="0"/>
          </a:p>
          <a:p>
            <a:pPr lvl="1">
              <a:lnSpc>
                <a:spcPts val="1800"/>
              </a:lnSpc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ru-RU" sz="1600" dirty="0" smtClean="0"/>
              <a:t>Принимаемые меры должны </a:t>
            </a:r>
            <a:r>
              <a:rPr lang="ru-RU" sz="1600" u="sng" dirty="0" smtClean="0"/>
              <a:t>полностью устранить проблему нарушения условий конкуренции</a:t>
            </a:r>
            <a:r>
              <a:rPr lang="ru-RU" sz="1600" dirty="0" smtClean="0"/>
              <a:t>, однако должны быть пропорциональны ее сложности</a:t>
            </a:r>
            <a:endParaRPr lang="en-US" sz="1600" dirty="0"/>
          </a:p>
          <a:p>
            <a:pPr lvl="1">
              <a:lnSpc>
                <a:spcPts val="1800"/>
              </a:lnSpc>
              <a:buFont typeface="Wingdings" pitchFamily="2" charset="2"/>
              <a:buChar char="ü"/>
              <a:defRPr/>
            </a:pPr>
            <a:r>
              <a:rPr lang="ru-RU" sz="1600" dirty="0" smtClean="0"/>
              <a:t>Принимаемые меры </a:t>
            </a:r>
            <a:r>
              <a:rPr lang="ru-RU" sz="1600" u="sng" dirty="0" smtClean="0"/>
              <a:t>нацелены на будущее</a:t>
            </a:r>
            <a:r>
              <a:rPr lang="ru-RU" sz="1600" dirty="0" smtClean="0"/>
              <a:t>, и их воздействие на условия конкуренции зависит от того, как они будут применяться и от ситуации на рынке</a:t>
            </a:r>
            <a:endParaRPr lang="en-US" sz="1600" dirty="0"/>
          </a:p>
          <a:p>
            <a:pPr lvl="1">
              <a:lnSpc>
                <a:spcPts val="1800"/>
              </a:lnSpc>
              <a:buFont typeface="Wingdings" pitchFamily="2" charset="2"/>
              <a:buChar char="ü"/>
              <a:defRPr/>
            </a:pPr>
            <a:r>
              <a:rPr lang="ru-RU" sz="1600" dirty="0" smtClean="0"/>
              <a:t>Оценка эффективности принимаемых мер производится в условиях жестких</a:t>
            </a:r>
            <a:r>
              <a:rPr lang="ru-RU" sz="1600" u="sng" dirty="0" smtClean="0"/>
              <a:t> временных ограничений</a:t>
            </a:r>
            <a:endParaRPr lang="en-US" sz="1600" u="sng" dirty="0" smtClean="0"/>
          </a:p>
          <a:p>
            <a:pPr lvl="1">
              <a:lnSpc>
                <a:spcPts val="18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endParaRPr lang="en-US" sz="800" u="sng" dirty="0" smtClean="0"/>
          </a:p>
          <a:p>
            <a:pPr marL="57150" indent="0">
              <a:lnSpc>
                <a:spcPts val="1800"/>
              </a:lnSpc>
              <a:spcBef>
                <a:spcPts val="0"/>
              </a:spcBef>
              <a:buFontTx/>
              <a:buNone/>
              <a:defRPr/>
            </a:pPr>
            <a:r>
              <a:rPr lang="ru-RU" sz="1600" u="sng" dirty="0" smtClean="0"/>
              <a:t>Главные вопросы, на которые нужно получить ответ</a:t>
            </a:r>
            <a:r>
              <a:rPr lang="en-US" sz="1600" u="sng" dirty="0" smtClean="0"/>
              <a:t>:</a:t>
            </a:r>
            <a:endParaRPr lang="en-US" sz="1600" u="sng" dirty="0"/>
          </a:p>
          <a:p>
            <a:pPr lvl="1">
              <a:lnSpc>
                <a:spcPts val="1800"/>
              </a:lnSpc>
              <a:defRPr/>
            </a:pPr>
            <a:r>
              <a:rPr lang="ru-RU" sz="1400" dirty="0" smtClean="0"/>
              <a:t>Подходят ли предлагаемые меры для того, чтобы решить проблему нарушения условий конкуренции</a:t>
            </a:r>
            <a:r>
              <a:rPr lang="en-GB" sz="1400" dirty="0" smtClean="0"/>
              <a:t> </a:t>
            </a:r>
            <a:r>
              <a:rPr lang="en-GB" sz="1400" dirty="0"/>
              <a:t>? </a:t>
            </a:r>
          </a:p>
          <a:p>
            <a:pPr lvl="1">
              <a:lnSpc>
                <a:spcPts val="1800"/>
              </a:lnSpc>
              <a:defRPr/>
            </a:pPr>
            <a:r>
              <a:rPr lang="ru-RU" sz="1400" dirty="0" smtClean="0"/>
              <a:t>Реализуема ли предлагаемая мера на практике</a:t>
            </a:r>
            <a:r>
              <a:rPr lang="en-GB" sz="1400" dirty="0" smtClean="0"/>
              <a:t>? </a:t>
            </a:r>
            <a:endParaRPr lang="en-GB" sz="1400" dirty="0"/>
          </a:p>
          <a:p>
            <a:pPr lvl="1">
              <a:lnSpc>
                <a:spcPts val="1800"/>
              </a:lnSpc>
              <a:defRPr/>
            </a:pPr>
            <a:r>
              <a:rPr lang="ru-RU" sz="1400" dirty="0" smtClean="0"/>
              <a:t>Как должен выглядеть подходящий покупатель</a:t>
            </a:r>
            <a:r>
              <a:rPr lang="en-GB" sz="1400" dirty="0" smtClean="0"/>
              <a:t>? </a:t>
            </a:r>
            <a:endParaRPr lang="en-GB" sz="1400" dirty="0"/>
          </a:p>
          <a:p>
            <a:pPr lvl="1">
              <a:lnSpc>
                <a:spcPts val="1800"/>
              </a:lnSpc>
              <a:defRPr/>
            </a:pPr>
            <a:r>
              <a:rPr lang="ru-RU" sz="1400" dirty="0" smtClean="0"/>
              <a:t>Какие имеются предложения для повышения эффективности и жизнеспособности принимаемых мер?</a:t>
            </a:r>
            <a:r>
              <a:rPr lang="en-GB" sz="1400" dirty="0" smtClean="0"/>
              <a:t> </a:t>
            </a:r>
            <a:endParaRPr lang="en-GB" sz="1400" dirty="0"/>
          </a:p>
          <a:p>
            <a:pPr>
              <a:defRPr/>
            </a:pPr>
            <a:endParaRPr lang="en-GB" dirty="0"/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>
          <a:xfrm>
            <a:off x="142844" y="1071546"/>
            <a:ext cx="9001156" cy="936625"/>
          </a:xfrm>
        </p:spPr>
        <p:txBody>
          <a:bodyPr/>
          <a:lstStyle/>
          <a:p>
            <a:pPr algn="ctr"/>
            <a:r>
              <a:rPr lang="ru-RU" sz="2400" b="1" dirty="0" smtClean="0"/>
              <a:t>Обоснованность и сложность мер по устранению последствий слияний и поглощений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1270" y="1196975"/>
            <a:ext cx="8316944" cy="936625"/>
          </a:xfrm>
        </p:spPr>
        <p:txBody>
          <a:bodyPr/>
          <a:lstStyle/>
          <a:p>
            <a:pPr marL="400050" indent="-400050">
              <a:defRPr/>
            </a:pPr>
            <a:r>
              <a:rPr lang="ru-RU" sz="2400" b="1" dirty="0" smtClean="0"/>
              <a:t>Типы мер по борьбе с нарушениями условий конкуренции в электроэнергетике</a:t>
            </a:r>
            <a:endParaRPr lang="en-GB" sz="2400" b="1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68313" y="2143116"/>
            <a:ext cx="8229600" cy="412273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622300" algn="l"/>
              </a:tabLst>
              <a:defRPr/>
            </a:pPr>
            <a:r>
              <a:rPr lang="ru-RU" b="1" dirty="0" smtClean="0"/>
              <a:t>Распродажа активов</a:t>
            </a:r>
            <a:r>
              <a:rPr lang="en-GB" dirty="0" smtClean="0"/>
              <a:t> </a:t>
            </a:r>
            <a:r>
              <a:rPr lang="en-GB" sz="1800" dirty="0" smtClean="0"/>
              <a:t>(</a:t>
            </a:r>
            <a:r>
              <a:rPr lang="ru-RU" sz="1800" dirty="0" smtClean="0"/>
              <a:t>т. е. продажа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622300" algn="l"/>
              </a:tabLst>
              <a:defRPr/>
            </a:pPr>
            <a:r>
              <a:rPr lang="ru-RU" sz="1800" dirty="0" smtClean="0"/>
              <a:t>дочерней компании / производственного предприятия</a:t>
            </a:r>
            <a:r>
              <a:rPr lang="en-GB" sz="1800" dirty="0" smtClean="0"/>
              <a:t>)</a:t>
            </a:r>
            <a:endParaRPr lang="es-ES" dirty="0"/>
          </a:p>
          <a:p>
            <a:pPr marL="0" indent="0" eaLnBrk="1" hangingPunct="1">
              <a:lnSpc>
                <a:spcPct val="150000"/>
              </a:lnSpc>
              <a:buFontTx/>
              <a:buNone/>
              <a:tabLst>
                <a:tab pos="622300" algn="l"/>
              </a:tabLst>
              <a:defRPr/>
            </a:pPr>
            <a:r>
              <a:rPr lang="ru-RU" dirty="0" smtClean="0"/>
              <a:t>Смещение связей с конкурентами</a:t>
            </a:r>
            <a:endParaRPr lang="en-GB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622300" algn="l"/>
              </a:tabLst>
              <a:defRPr/>
            </a:pPr>
            <a:r>
              <a:rPr lang="en-GB" sz="1800" dirty="0" smtClean="0"/>
              <a:t>(</a:t>
            </a:r>
            <a:r>
              <a:rPr lang="ru-RU" sz="1800" dirty="0" smtClean="0"/>
              <a:t>т. е. разукрупнение</a:t>
            </a:r>
            <a:r>
              <a:rPr lang="en-GB" sz="1800" dirty="0" smtClean="0"/>
              <a:t>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622300" algn="l"/>
              </a:tabLst>
              <a:defRPr/>
            </a:pPr>
            <a:endParaRPr lang="es-ES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622300" algn="l"/>
              </a:tabLst>
              <a:defRPr/>
            </a:pPr>
            <a:endParaRPr lang="en-GB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622300" algn="l"/>
              </a:tabLst>
              <a:defRPr/>
            </a:pPr>
            <a:endParaRPr lang="en-GB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622300" algn="l"/>
              </a:tabLst>
              <a:defRPr/>
            </a:pPr>
            <a:r>
              <a:rPr lang="ru-RU" dirty="0" smtClean="0"/>
              <a:t>Обязательства по обеспечению доступа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622300" algn="l"/>
              </a:tabLst>
              <a:defRPr/>
            </a:pPr>
            <a:r>
              <a:rPr lang="ru-RU" dirty="0" smtClean="0"/>
              <a:t>на рынок</a:t>
            </a:r>
            <a:r>
              <a:rPr lang="en-GB" dirty="0" smtClean="0"/>
              <a:t> </a:t>
            </a:r>
            <a:r>
              <a:rPr lang="en-GB" sz="1800" dirty="0" smtClean="0"/>
              <a:t>(</a:t>
            </a:r>
            <a:r>
              <a:rPr lang="ru-RU" sz="1800" dirty="0" smtClean="0"/>
              <a:t>т.е. объекты инфраструктуры, ликвидность</a:t>
            </a:r>
            <a:r>
              <a:rPr lang="en-GB" sz="1800" dirty="0" smtClean="0"/>
              <a:t>)</a:t>
            </a:r>
            <a:endParaRPr lang="en-GB" dirty="0" smtClean="0"/>
          </a:p>
          <a:p>
            <a:pPr eaLnBrk="1" hangingPunct="1">
              <a:lnSpc>
                <a:spcPct val="80000"/>
              </a:lnSpc>
              <a:tabLst>
                <a:tab pos="622300" algn="l"/>
              </a:tabLst>
              <a:defRPr/>
            </a:pPr>
            <a:endParaRPr lang="en-GB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622300" algn="l"/>
              </a:tabLst>
              <a:defRPr/>
            </a:pPr>
            <a:r>
              <a:rPr lang="ru-RU" dirty="0" smtClean="0"/>
              <a:t>Другие меры поведенческого характера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622300" algn="l"/>
              </a:tabLst>
              <a:defRPr/>
            </a:pPr>
            <a:r>
              <a:rPr lang="en-GB" sz="1800" dirty="0" smtClean="0"/>
              <a:t>(</a:t>
            </a:r>
            <a:r>
              <a:rPr lang="ru-RU" sz="1800" dirty="0" smtClean="0"/>
              <a:t>например, линия подключение к сетям)</a:t>
            </a:r>
            <a:endParaRPr lang="en-GB" sz="1800" dirty="0" smtClean="0"/>
          </a:p>
        </p:txBody>
      </p:sp>
      <p:sp>
        <p:nvSpPr>
          <p:cNvPr id="7" name="Slide Number Placeholder 3"/>
          <p:cNvSpPr txBox="1">
            <a:spLocks noGrp="1"/>
          </p:cNvSpPr>
          <p:nvPr/>
        </p:nvSpPr>
        <p:spPr bwMode="auto">
          <a:xfrm>
            <a:off x="6732588" y="6426200"/>
            <a:ext cx="2133600" cy="431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09A0E54E-4959-418F-96DF-57432535E667}" type="slidenum">
              <a:rPr lang="fr-BE" sz="1400">
                <a:solidFill>
                  <a:srgbClr val="07285D"/>
                </a:solidFill>
                <a:latin typeface="+mn-lt"/>
              </a:rPr>
              <a:pPr algn="r">
                <a:defRPr/>
              </a:pPr>
              <a:t>6</a:t>
            </a:fld>
            <a:endParaRPr lang="en-GB" sz="1400" dirty="0">
              <a:solidFill>
                <a:srgbClr val="07285D"/>
              </a:solidFill>
              <a:latin typeface="+mn-lt"/>
            </a:endParaRPr>
          </a:p>
        </p:txBody>
      </p:sp>
      <p:pic>
        <p:nvPicPr>
          <p:cNvPr id="18437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25" y="981075"/>
            <a:ext cx="2643175" cy="1593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8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2852738"/>
            <a:ext cx="2195512" cy="136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9" name="Content Placeholder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67" y="4214813"/>
            <a:ext cx="2003407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40" name="Content Placeholder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516563"/>
            <a:ext cx="2054225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41" name="TextBox 1"/>
          <p:cNvSpPr txBox="1">
            <a:spLocks noChangeArrowheads="1"/>
          </p:cNvSpPr>
          <p:nvPr/>
        </p:nvSpPr>
        <p:spPr bwMode="auto">
          <a:xfrm>
            <a:off x="611188" y="3925888"/>
            <a:ext cx="6103952" cy="83099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marL="0" lvl="1" eaLnBrk="1" hangingPunct="1"/>
            <a:r>
              <a:rPr lang="ru-RU" sz="1600" b="1" i="1" dirty="0" smtClean="0"/>
              <a:t>Распродажа активов как «эталон» для других мер (т. е. такой же эффект, как и при распродаже активов с точки зрения эффективности и уверенности)</a:t>
            </a:r>
            <a:endParaRPr lang="en-US" sz="1600" b="1" i="1" dirty="0"/>
          </a:p>
        </p:txBody>
      </p:sp>
      <p:sp>
        <p:nvSpPr>
          <p:cNvPr id="3" name="Down Arrow 2"/>
          <p:cNvSpPr/>
          <p:nvPr/>
        </p:nvSpPr>
        <p:spPr>
          <a:xfrm>
            <a:off x="3348038" y="3535363"/>
            <a:ext cx="144462" cy="2873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2876" y="1581163"/>
            <a:ext cx="8929718" cy="4848233"/>
          </a:xfrm>
        </p:spPr>
        <p:txBody>
          <a:bodyPr/>
          <a:lstStyle/>
          <a:p>
            <a:pPr marL="457200" lvl="1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sz="1500" dirty="0" smtClean="0"/>
              <a:t>Подавляющее большинство мер по борьбе с нарушениями условий конкуренции связано с </a:t>
            </a:r>
            <a:r>
              <a:rPr lang="ru-RU" sz="1500" b="1" u="sng" dirty="0" smtClean="0"/>
              <a:t>распродажей активов</a:t>
            </a:r>
            <a:r>
              <a:rPr lang="ru-RU" sz="1500" dirty="0" smtClean="0"/>
              <a:t> (меры структурного характера)</a:t>
            </a:r>
            <a:r>
              <a:rPr lang="en-US" sz="1500" dirty="0" smtClean="0"/>
              <a:t> 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en-US" sz="800" dirty="0" smtClean="0"/>
          </a:p>
          <a:p>
            <a:pPr marL="800100" lvl="1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1300" u="sng" dirty="0" smtClean="0"/>
              <a:t>Дело компаний «</a:t>
            </a:r>
            <a:r>
              <a:rPr lang="en-US" sz="1300" u="sng" dirty="0" err="1" smtClean="0"/>
              <a:t>Vattenfall</a:t>
            </a:r>
            <a:r>
              <a:rPr lang="ru-RU" sz="1300" u="sng" dirty="0" smtClean="0"/>
              <a:t>» </a:t>
            </a:r>
            <a:r>
              <a:rPr lang="en-US" sz="1300" u="sng" dirty="0" smtClean="0"/>
              <a:t>/</a:t>
            </a:r>
            <a:r>
              <a:rPr lang="ru-RU" sz="1300" u="sng" dirty="0" smtClean="0"/>
              <a:t> «</a:t>
            </a:r>
            <a:r>
              <a:rPr lang="en-US" sz="1300" u="sng" dirty="0" err="1" smtClean="0"/>
              <a:t>Nuon</a:t>
            </a:r>
            <a:r>
              <a:rPr lang="ru-RU" sz="1300" u="sng" dirty="0" smtClean="0"/>
              <a:t>»</a:t>
            </a:r>
            <a:r>
              <a:rPr lang="en-US" sz="1300" dirty="0" smtClean="0"/>
              <a:t> - </a:t>
            </a:r>
            <a:r>
              <a:rPr lang="ru-RU" sz="1300" dirty="0" smtClean="0"/>
              <a:t>Продажа компании «</a:t>
            </a:r>
            <a:r>
              <a:rPr lang="en-US" sz="1300" dirty="0" err="1" smtClean="0">
                <a:latin typeface="Arial" pitchFamily="34" charset="0"/>
              </a:rPr>
              <a:t>Nuon</a:t>
            </a:r>
            <a:r>
              <a:rPr lang="en-US" sz="1300" dirty="0" smtClean="0">
                <a:latin typeface="Arial" pitchFamily="34" charset="0"/>
              </a:rPr>
              <a:t> </a:t>
            </a:r>
            <a:r>
              <a:rPr lang="en-US" sz="1300" dirty="0">
                <a:latin typeface="Arial" pitchFamily="34" charset="0"/>
              </a:rPr>
              <a:t>Deutschland </a:t>
            </a:r>
            <a:r>
              <a:rPr lang="en-US" sz="1300" dirty="0" smtClean="0">
                <a:latin typeface="Arial" pitchFamily="34" charset="0"/>
              </a:rPr>
              <a:t>GmbH</a:t>
            </a:r>
            <a:r>
              <a:rPr lang="ru-RU" sz="1300" dirty="0" smtClean="0">
                <a:latin typeface="Arial" pitchFamily="34" charset="0"/>
              </a:rPr>
              <a:t>» с отделением по выбору: либо </a:t>
            </a:r>
            <a:r>
              <a:rPr lang="en-US" sz="1300" dirty="0" smtClean="0">
                <a:latin typeface="Arial" pitchFamily="34" charset="0"/>
              </a:rPr>
              <a:t>(</a:t>
            </a:r>
            <a:r>
              <a:rPr lang="en-US" sz="1300" dirty="0" err="1" smtClean="0">
                <a:latin typeface="Arial" pitchFamily="34" charset="0"/>
              </a:rPr>
              <a:t>i</a:t>
            </a:r>
            <a:r>
              <a:rPr lang="en-US" sz="1300" dirty="0" smtClean="0">
                <a:latin typeface="Arial" pitchFamily="34" charset="0"/>
              </a:rPr>
              <a:t>) </a:t>
            </a:r>
            <a:r>
              <a:rPr lang="ru-RU" sz="1300" dirty="0" smtClean="0">
                <a:latin typeface="Arial" pitchFamily="34" charset="0"/>
              </a:rPr>
              <a:t>контрактов с потребителями, находящимися вне Берлина и Гамбурга, либо</a:t>
            </a:r>
            <a:r>
              <a:rPr lang="en-US" sz="1300" dirty="0" smtClean="0">
                <a:latin typeface="Arial" pitchFamily="34" charset="0"/>
              </a:rPr>
              <a:t> (ii) </a:t>
            </a:r>
            <a:r>
              <a:rPr lang="ru-RU" sz="1300" dirty="0" smtClean="0">
                <a:latin typeface="Arial" pitchFamily="34" charset="0"/>
              </a:rPr>
              <a:t>двух несвязанных между собой дочерних компаний</a:t>
            </a:r>
            <a:endParaRPr lang="en-US" sz="1300" dirty="0" smtClean="0">
              <a:latin typeface="Arial" pitchFamily="34" charset="0"/>
            </a:endParaRPr>
          </a:p>
          <a:p>
            <a:pPr marL="800100" lvl="1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US" sz="400" dirty="0" smtClean="0">
              <a:latin typeface="Arial" pitchFamily="34" charset="0"/>
            </a:endParaRPr>
          </a:p>
          <a:p>
            <a:pPr marL="800100" lvl="1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1300" u="sng" dirty="0" smtClean="0"/>
              <a:t>Дело компаний «</a:t>
            </a:r>
            <a:r>
              <a:rPr lang="en-US" sz="1300" u="sng" dirty="0" smtClean="0"/>
              <a:t>RWE</a:t>
            </a:r>
            <a:r>
              <a:rPr lang="ru-RU" sz="1300" u="sng" dirty="0" smtClean="0"/>
              <a:t>» </a:t>
            </a:r>
            <a:r>
              <a:rPr lang="en-US" sz="1300" u="sng" dirty="0" smtClean="0"/>
              <a:t>/</a:t>
            </a:r>
            <a:r>
              <a:rPr lang="ru-RU" sz="1300" u="sng" dirty="0" smtClean="0"/>
              <a:t> «</a:t>
            </a:r>
            <a:r>
              <a:rPr lang="en-US" sz="1300" u="sng" dirty="0" err="1" smtClean="0"/>
              <a:t>Essent</a:t>
            </a:r>
            <a:r>
              <a:rPr lang="ru-RU" sz="1300" u="sng" dirty="0" smtClean="0"/>
              <a:t>»</a:t>
            </a:r>
            <a:r>
              <a:rPr lang="en-US" sz="1300" dirty="0" smtClean="0"/>
              <a:t> - </a:t>
            </a:r>
            <a:r>
              <a:rPr lang="ru-RU" sz="1300" dirty="0" smtClean="0"/>
              <a:t>Продажа компанией «</a:t>
            </a:r>
            <a:r>
              <a:rPr lang="en-GB" sz="1300" dirty="0" smtClean="0"/>
              <a:t>RWE</a:t>
            </a:r>
            <a:r>
              <a:rPr lang="ru-RU" sz="1300" dirty="0" smtClean="0"/>
              <a:t>»</a:t>
            </a:r>
            <a:r>
              <a:rPr lang="en-GB" sz="1300" dirty="0" smtClean="0"/>
              <a:t> </a:t>
            </a:r>
            <a:r>
              <a:rPr lang="ru-RU" sz="1300" dirty="0" smtClean="0"/>
              <a:t>51%- </a:t>
            </a:r>
            <a:r>
              <a:rPr lang="ru-RU" sz="1300" dirty="0" err="1" smtClean="0"/>
              <a:t>ного</a:t>
            </a:r>
            <a:r>
              <a:rPr lang="ru-RU" sz="1300" dirty="0" smtClean="0"/>
              <a:t> пакета акций в компании «</a:t>
            </a:r>
            <a:r>
              <a:rPr lang="en-GB" sz="1300" dirty="0" err="1" smtClean="0"/>
              <a:t>swb</a:t>
            </a:r>
            <a:r>
              <a:rPr lang="en-GB" sz="1300" dirty="0" smtClean="0"/>
              <a:t> AG</a:t>
            </a:r>
            <a:r>
              <a:rPr lang="ru-RU" sz="1300" dirty="0" smtClean="0"/>
              <a:t>», который косвенно контролирует компания</a:t>
            </a:r>
            <a:r>
              <a:rPr lang="en-GB" sz="1300" dirty="0" smtClean="0"/>
              <a:t> </a:t>
            </a:r>
            <a:r>
              <a:rPr lang="ru-RU" sz="1300" dirty="0" smtClean="0"/>
              <a:t>«</a:t>
            </a:r>
            <a:r>
              <a:rPr lang="en-GB" sz="1300" dirty="0" err="1" smtClean="0"/>
              <a:t>Essent</a:t>
            </a:r>
            <a:r>
              <a:rPr lang="ru-RU" sz="1300" dirty="0" smtClean="0"/>
              <a:t>»</a:t>
            </a:r>
            <a:r>
              <a:rPr lang="en-GB" sz="1300" dirty="0" smtClean="0"/>
              <a:t> (</a:t>
            </a:r>
            <a:r>
              <a:rPr lang="ru-RU" sz="1300" dirty="0" smtClean="0"/>
              <a:t>через свою дочернюю компанию</a:t>
            </a:r>
            <a:r>
              <a:rPr lang="en-GB" sz="1300" dirty="0" smtClean="0"/>
              <a:t> </a:t>
            </a:r>
            <a:r>
              <a:rPr lang="ru-RU" sz="1300" dirty="0" smtClean="0"/>
              <a:t>«</a:t>
            </a:r>
            <a:r>
              <a:rPr lang="en-GB" sz="1300" dirty="0" smtClean="0"/>
              <a:t>Deutsche </a:t>
            </a:r>
            <a:r>
              <a:rPr lang="en-GB" sz="1300" dirty="0" err="1" smtClean="0"/>
              <a:t>Essent</a:t>
            </a:r>
            <a:r>
              <a:rPr lang="en-GB" sz="1300" dirty="0" smtClean="0"/>
              <a:t> GmbH</a:t>
            </a:r>
            <a:r>
              <a:rPr lang="ru-RU" sz="1300" dirty="0" smtClean="0"/>
              <a:t>», в которой ей принадлежит 100% акций</a:t>
            </a:r>
            <a:r>
              <a:rPr lang="en-GB" sz="1300" dirty="0" smtClean="0"/>
              <a:t>)</a:t>
            </a:r>
          </a:p>
          <a:p>
            <a:pPr marL="800100" lvl="1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GB" sz="400" dirty="0" smtClean="0"/>
          </a:p>
          <a:p>
            <a:pPr marL="800100" lvl="1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1300" dirty="0" smtClean="0"/>
              <a:t>Дело компаний «</a:t>
            </a:r>
            <a:r>
              <a:rPr lang="en-GB" sz="1300" dirty="0" err="1" smtClean="0"/>
              <a:t>GDFSuez</a:t>
            </a:r>
            <a:r>
              <a:rPr lang="ru-RU" sz="1300" dirty="0" smtClean="0"/>
              <a:t>» </a:t>
            </a:r>
            <a:r>
              <a:rPr lang="en-GB" sz="1300" dirty="0" smtClean="0"/>
              <a:t>/ </a:t>
            </a:r>
            <a:r>
              <a:rPr lang="ru-RU" sz="1300" dirty="0" smtClean="0"/>
              <a:t>«</a:t>
            </a:r>
            <a:r>
              <a:rPr lang="en-GB" sz="1300" dirty="0" smtClean="0"/>
              <a:t>International Power</a:t>
            </a:r>
            <a:r>
              <a:rPr lang="ru-RU" sz="1300" dirty="0" smtClean="0"/>
              <a:t>» –</a:t>
            </a:r>
            <a:r>
              <a:rPr lang="en-GB" sz="1300" dirty="0" smtClean="0"/>
              <a:t> </a:t>
            </a:r>
            <a:r>
              <a:rPr lang="ru-RU" sz="1300" dirty="0" smtClean="0"/>
              <a:t>Продажа пакета акций компании «</a:t>
            </a:r>
            <a:r>
              <a:rPr lang="en-GB" sz="1300" dirty="0" smtClean="0"/>
              <a:t>T-Power JV</a:t>
            </a:r>
            <a:r>
              <a:rPr lang="ru-RU" sz="1300" dirty="0" smtClean="0"/>
              <a:t>», принадлежащего компании</a:t>
            </a:r>
            <a:r>
              <a:rPr lang="en-GB" sz="1300" dirty="0" smtClean="0"/>
              <a:t> </a:t>
            </a:r>
            <a:r>
              <a:rPr lang="ru-RU" sz="1300" dirty="0" smtClean="0"/>
              <a:t>«</a:t>
            </a:r>
            <a:r>
              <a:rPr lang="en-GB" sz="1300" dirty="0" smtClean="0"/>
              <a:t>International Power</a:t>
            </a:r>
            <a:r>
              <a:rPr lang="ru-RU" sz="1300" dirty="0" smtClean="0"/>
              <a:t>»</a:t>
            </a:r>
            <a:endParaRPr lang="en-GB" sz="1300" dirty="0" smtClean="0"/>
          </a:p>
          <a:p>
            <a:pPr marL="800100" lvl="1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GB" sz="400" dirty="0" smtClean="0"/>
          </a:p>
          <a:p>
            <a:pPr marL="800100" lvl="1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1300" dirty="0" smtClean="0"/>
              <a:t>Некоторые меры связаны с передачей конкретных активов вследствие возникновения проблем в результате горизонтальных слияний и поглощений</a:t>
            </a:r>
            <a:r>
              <a:rPr lang="en-US" sz="1300" dirty="0" smtClean="0"/>
              <a:t>: </a:t>
            </a:r>
          </a:p>
          <a:p>
            <a:pPr marL="857250" lvl="2" indent="0">
              <a:buFontTx/>
              <a:buNone/>
              <a:defRPr/>
            </a:pPr>
            <a:r>
              <a:rPr lang="ru-RU" sz="1300" dirty="0" smtClean="0"/>
              <a:t>Дело компаний</a:t>
            </a:r>
            <a:r>
              <a:rPr lang="ru-RU" sz="1300" i="1" dirty="0" smtClean="0"/>
              <a:t> «</a:t>
            </a:r>
            <a:r>
              <a:rPr lang="en-US" sz="1300" i="1" u="sng" dirty="0" smtClean="0"/>
              <a:t>EDF</a:t>
            </a:r>
            <a:r>
              <a:rPr lang="ru-RU" sz="1300" i="1" u="sng" dirty="0" smtClean="0"/>
              <a:t>» </a:t>
            </a:r>
            <a:r>
              <a:rPr lang="en-US" sz="1300" i="1" u="sng" dirty="0" smtClean="0"/>
              <a:t>/</a:t>
            </a:r>
            <a:r>
              <a:rPr lang="ru-RU" sz="1300" i="1" u="sng" dirty="0" smtClean="0"/>
              <a:t> «</a:t>
            </a:r>
            <a:r>
              <a:rPr lang="en-US" sz="1300" i="1" u="sng" dirty="0" err="1" smtClean="0"/>
              <a:t>Segebel</a:t>
            </a:r>
            <a:r>
              <a:rPr lang="ru-RU" sz="1300" i="1" u="sng" dirty="0" smtClean="0"/>
              <a:t>»</a:t>
            </a:r>
            <a:r>
              <a:rPr lang="en-US" sz="1300" dirty="0" smtClean="0"/>
              <a:t> - </a:t>
            </a:r>
            <a:r>
              <a:rPr lang="ru-RU" sz="1300" dirty="0" smtClean="0"/>
              <a:t>распродажа активов одной из двух компаний, созданных для реализации планов компании</a:t>
            </a:r>
            <a:r>
              <a:rPr lang="en-GB" sz="1300" dirty="0" smtClean="0"/>
              <a:t> </a:t>
            </a:r>
            <a:r>
              <a:rPr lang="ru-RU" sz="1300" dirty="0" smtClean="0"/>
              <a:t>«</a:t>
            </a:r>
            <a:r>
              <a:rPr lang="en-GB" sz="1300" dirty="0" smtClean="0"/>
              <a:t>EDF</a:t>
            </a:r>
            <a:r>
              <a:rPr lang="ru-RU" sz="1300" dirty="0" smtClean="0"/>
              <a:t>» в рамках проекта по производству паровых газовых турбин комбинированного цикла</a:t>
            </a:r>
            <a:endParaRPr lang="en-GB" sz="1300" dirty="0"/>
          </a:p>
          <a:p>
            <a:pPr marL="0" indent="0">
              <a:lnSpc>
                <a:spcPct val="150000"/>
              </a:lnSpc>
              <a:buFontTx/>
              <a:buNone/>
              <a:defRPr/>
            </a:pPr>
            <a:r>
              <a:rPr lang="ru-RU" sz="1300" b="1" dirty="0" smtClean="0"/>
              <a:t>Преимущество</a:t>
            </a:r>
            <a:endParaRPr lang="en-GB" sz="1300" b="1" dirty="0" smtClean="0"/>
          </a:p>
          <a:p>
            <a:pPr marL="720000" lvl="2">
              <a:buFont typeface="Wingdings" pitchFamily="2" charset="2"/>
              <a:buChar char="ü"/>
              <a:defRPr/>
            </a:pPr>
            <a:r>
              <a:rPr lang="ru-RU" sz="1300" dirty="0" smtClean="0"/>
              <a:t>Может устранить дублирование в работе и восстановить давление со стороны конкурентов</a:t>
            </a:r>
            <a:endParaRPr lang="en-GB" sz="1300" dirty="0"/>
          </a:p>
          <a:p>
            <a:pPr marL="0" indent="0">
              <a:buFontTx/>
              <a:buNone/>
              <a:defRPr/>
            </a:pPr>
            <a:r>
              <a:rPr lang="ru-RU" sz="1300" b="1" dirty="0" smtClean="0"/>
              <a:t>Риски</a:t>
            </a:r>
            <a:r>
              <a:rPr lang="en-GB" sz="1300" dirty="0" smtClean="0"/>
              <a:t> </a:t>
            </a:r>
          </a:p>
          <a:p>
            <a:pPr marL="720000" lvl="2">
              <a:buFont typeface="Wingdings" pitchFamily="2" charset="2"/>
              <a:buChar char="ü"/>
              <a:defRPr/>
            </a:pPr>
            <a:r>
              <a:rPr lang="ru-RU" sz="1300" dirty="0" smtClean="0"/>
              <a:t>Эффективность мер зависит от сферы деятельности покупателя (отсюда и решение Комиссии относительно покупателя или «открытого» покупателя</a:t>
            </a:r>
            <a:r>
              <a:rPr lang="en-GB" sz="1300" dirty="0" smtClean="0"/>
              <a:t>) </a:t>
            </a:r>
            <a:endParaRPr lang="en-GB" sz="1300" dirty="0"/>
          </a:p>
          <a:p>
            <a:pPr marL="720000" lvl="2">
              <a:buFont typeface="Wingdings" pitchFamily="2" charset="2"/>
              <a:buChar char="ü"/>
              <a:defRPr/>
            </a:pPr>
            <a:r>
              <a:rPr lang="ru-RU" sz="1300" dirty="0" smtClean="0"/>
              <a:t>Не всегда достаточно для того, чтобы обеспечить доступ на рынок на действительно конкурентных условиях</a:t>
            </a:r>
            <a:endParaRPr lang="fr-BE" sz="1300" dirty="0"/>
          </a:p>
          <a:p>
            <a:pPr>
              <a:defRPr/>
            </a:pPr>
            <a:endParaRPr lang="en-GB" sz="1600" dirty="0"/>
          </a:p>
        </p:txBody>
      </p:sp>
      <p:sp>
        <p:nvSpPr>
          <p:cNvPr id="19459" name="Title 2"/>
          <p:cNvSpPr>
            <a:spLocks noGrp="1"/>
          </p:cNvSpPr>
          <p:nvPr>
            <p:ph type="title"/>
          </p:nvPr>
        </p:nvSpPr>
        <p:spPr>
          <a:xfrm>
            <a:off x="468313" y="981075"/>
            <a:ext cx="8229600" cy="590537"/>
          </a:xfrm>
        </p:spPr>
        <p:txBody>
          <a:bodyPr/>
          <a:lstStyle/>
          <a:p>
            <a:pPr algn="ctr"/>
            <a:r>
              <a:rPr lang="ru-RU" sz="2800" b="1" dirty="0" smtClean="0"/>
              <a:t>Распродажа активов</a:t>
            </a:r>
            <a:endParaRPr lang="en-GB" sz="2800" b="1" dirty="0" smtClean="0"/>
          </a:p>
        </p:txBody>
      </p:sp>
      <p:sp>
        <p:nvSpPr>
          <p:cNvPr id="5" name="Right Arrow 4"/>
          <p:cNvSpPr/>
          <p:nvPr/>
        </p:nvSpPr>
        <p:spPr>
          <a:xfrm>
            <a:off x="214282" y="1857364"/>
            <a:ext cx="431800" cy="1079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38352"/>
            <a:ext cx="8229600" cy="3990978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ru-RU" sz="1400" b="1" dirty="0" smtClean="0"/>
              <a:t>Разукрупнение собственности</a:t>
            </a:r>
            <a:endParaRPr lang="en-GB" sz="1400" b="1" dirty="0" smtClean="0"/>
          </a:p>
          <a:p>
            <a:pPr lvl="2">
              <a:defRPr/>
            </a:pPr>
            <a:r>
              <a:rPr lang="ru-RU" sz="1400" dirty="0" smtClean="0"/>
              <a:t>Распродажа активов, осуществляемая в целях, не связанных с дублированием по горизонтали</a:t>
            </a:r>
            <a:endParaRPr lang="en-GB" sz="1400" dirty="0"/>
          </a:p>
          <a:p>
            <a:pPr lvl="2">
              <a:defRPr/>
            </a:pPr>
            <a:r>
              <a:rPr lang="ru-RU" sz="1400" b="1" dirty="0" smtClean="0"/>
              <a:t>Но</a:t>
            </a:r>
            <a:r>
              <a:rPr lang="de-DE" sz="1400" b="1" dirty="0" smtClean="0"/>
              <a:t>: </a:t>
            </a:r>
            <a:r>
              <a:rPr lang="ru-RU" sz="1400" dirty="0" smtClean="0"/>
              <a:t>причины, связанные с ограничением доступа на рынок по вертикали</a:t>
            </a:r>
            <a:endParaRPr lang="en-GB" sz="1400" dirty="0"/>
          </a:p>
          <a:p>
            <a:pPr lvl="2">
              <a:defRPr/>
            </a:pPr>
            <a:r>
              <a:rPr lang="ru-RU" sz="1400" dirty="0" smtClean="0"/>
              <a:t>Дело о слиянии компаний «</a:t>
            </a:r>
            <a:r>
              <a:rPr lang="en-GB" sz="1400" dirty="0" smtClean="0"/>
              <a:t>E.ON</a:t>
            </a:r>
            <a:r>
              <a:rPr lang="ru-RU" sz="1400" dirty="0" smtClean="0"/>
              <a:t>» </a:t>
            </a:r>
            <a:r>
              <a:rPr lang="en-GB" sz="1400" dirty="0" smtClean="0"/>
              <a:t>/</a:t>
            </a:r>
            <a:r>
              <a:rPr lang="ru-RU" sz="1400" dirty="0" smtClean="0"/>
              <a:t> «</a:t>
            </a:r>
            <a:r>
              <a:rPr lang="en-GB" sz="1400" dirty="0" smtClean="0"/>
              <a:t>MOL</a:t>
            </a:r>
            <a:r>
              <a:rPr lang="ru-RU" sz="1400" dirty="0" smtClean="0"/>
              <a:t>»</a:t>
            </a:r>
            <a:r>
              <a:rPr lang="en-GB" sz="1400" dirty="0" smtClean="0"/>
              <a:t> (</a:t>
            </a:r>
            <a:r>
              <a:rPr lang="ru-RU" sz="1400" dirty="0" smtClean="0"/>
              <a:t>производство</a:t>
            </a:r>
            <a:r>
              <a:rPr lang="en-GB" sz="1400" dirty="0" smtClean="0"/>
              <a:t>production/transmission)</a:t>
            </a:r>
          </a:p>
          <a:p>
            <a:pPr marL="914400" lvl="2" indent="0">
              <a:lnSpc>
                <a:spcPct val="80000"/>
              </a:lnSpc>
              <a:buFontTx/>
              <a:buNone/>
              <a:defRPr/>
            </a:pPr>
            <a:endParaRPr lang="en-GB" sz="1400" dirty="0"/>
          </a:p>
          <a:p>
            <a:pPr>
              <a:lnSpc>
                <a:spcPct val="80000"/>
              </a:lnSpc>
              <a:defRPr/>
            </a:pPr>
            <a:r>
              <a:rPr lang="ru-RU" sz="1400" b="1" dirty="0" smtClean="0"/>
              <a:t>Преимущество</a:t>
            </a:r>
            <a:endParaRPr lang="en-GB" sz="1400" dirty="0" smtClean="0"/>
          </a:p>
          <a:p>
            <a:pPr lvl="2">
              <a:defRPr/>
            </a:pPr>
            <a:r>
              <a:rPr lang="ru-RU" sz="1400" dirty="0" smtClean="0"/>
              <a:t>ОП</a:t>
            </a:r>
            <a:r>
              <a:rPr lang="en-GB" sz="1400" dirty="0" smtClean="0"/>
              <a:t>: </a:t>
            </a:r>
            <a:r>
              <a:rPr lang="ru-RU" sz="1400" dirty="0" smtClean="0"/>
              <a:t>постоянно работающее, создает возможности для выхода на рынок (объективно доступ к объектам инфраструктуры без какой-либо дискриминации</a:t>
            </a:r>
            <a:r>
              <a:rPr lang="en-GB" sz="1400" dirty="0" smtClean="0"/>
              <a:t>)</a:t>
            </a:r>
          </a:p>
          <a:p>
            <a:pPr marL="514350" lvl="1" indent="0">
              <a:lnSpc>
                <a:spcPct val="150000"/>
              </a:lnSpc>
              <a:buFontTx/>
              <a:buNone/>
              <a:defRPr/>
            </a:pPr>
            <a:r>
              <a:rPr lang="ru-RU" sz="1600" b="1" dirty="0" smtClean="0"/>
              <a:t>Риски</a:t>
            </a:r>
            <a:r>
              <a:rPr lang="es-ES" sz="1600" b="1" dirty="0" smtClean="0"/>
              <a:t> </a:t>
            </a:r>
          </a:p>
          <a:p>
            <a:pPr lvl="2">
              <a:defRPr/>
            </a:pPr>
            <a:r>
              <a:rPr lang="ru-RU" sz="1400" dirty="0" smtClean="0"/>
              <a:t>Если независимый оператор системы (НОС)– фактически окажется </a:t>
            </a:r>
            <a:r>
              <a:rPr lang="ru-RU" sz="1400" dirty="0" err="1" smtClean="0"/>
              <a:t>квази-НОС</a:t>
            </a:r>
            <a:r>
              <a:rPr lang="ru-RU" sz="1400" dirty="0" smtClean="0"/>
              <a:t>, то это решение уязвимо для продолжительного </a:t>
            </a:r>
            <a:r>
              <a:rPr lang="de-DE" sz="1400" dirty="0" smtClean="0"/>
              <a:t>de </a:t>
            </a:r>
            <a:r>
              <a:rPr lang="de-DE" sz="1400" dirty="0"/>
              <a:t>facto </a:t>
            </a:r>
            <a:r>
              <a:rPr lang="ru-RU" sz="1400" dirty="0" smtClean="0"/>
              <a:t>влияния собственника – отсюда и общая слабость решения по НОС.</a:t>
            </a:r>
            <a:endParaRPr lang="en-GB" sz="1400" dirty="0"/>
          </a:p>
          <a:p>
            <a:pPr lvl="2">
              <a:lnSpc>
                <a:spcPct val="150000"/>
              </a:lnSpc>
              <a:defRPr/>
            </a:pPr>
            <a:endParaRPr lang="en-GB" dirty="0"/>
          </a:p>
          <a:p>
            <a:pPr>
              <a:defRPr/>
            </a:pPr>
            <a:endParaRPr lang="en-GB" dirty="0"/>
          </a:p>
        </p:txBody>
      </p:sp>
      <p:sp>
        <p:nvSpPr>
          <p:cNvPr id="20483" name="Title 2"/>
          <p:cNvSpPr>
            <a:spLocks noGrp="1"/>
          </p:cNvSpPr>
          <p:nvPr>
            <p:ph type="title"/>
          </p:nvPr>
        </p:nvSpPr>
        <p:spPr>
          <a:xfrm>
            <a:off x="468313" y="1071546"/>
            <a:ext cx="8229600" cy="936625"/>
          </a:xfrm>
        </p:spPr>
        <p:txBody>
          <a:bodyPr/>
          <a:lstStyle/>
          <a:p>
            <a:pPr lvl="1" algn="ctr"/>
            <a:r>
              <a:rPr lang="ru-RU" sz="2800" b="1" dirty="0" smtClean="0"/>
              <a:t>Меры по разукрупнению активов и либерализации рынка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928802"/>
            <a:ext cx="8786874" cy="4429156"/>
          </a:xfrm>
        </p:spPr>
        <p:txBody>
          <a:bodyPr/>
          <a:lstStyle/>
          <a:p>
            <a:pPr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800" dirty="0" smtClean="0"/>
              <a:t>	</a:t>
            </a:r>
            <a:r>
              <a:rPr lang="ru-RU" sz="1800" dirty="0" smtClean="0"/>
              <a:t>Проведение аукциона по реализации определенного количества электроэнергии</a:t>
            </a:r>
            <a:r>
              <a:rPr lang="en-GB" sz="1800" dirty="0" smtClean="0"/>
              <a:t> (</a:t>
            </a:r>
            <a:r>
              <a:rPr lang="ru-RU" sz="1800" dirty="0" smtClean="0"/>
              <a:t>виртуальные электростанции</a:t>
            </a:r>
            <a:r>
              <a:rPr lang="en-GB" sz="1800" dirty="0" smtClean="0"/>
              <a:t>): </a:t>
            </a:r>
            <a:r>
              <a:rPr lang="ru-RU" sz="1800" dirty="0" smtClean="0"/>
              <a:t>компании «</a:t>
            </a:r>
            <a:r>
              <a:rPr lang="en-GB" sz="1800" dirty="0" smtClean="0"/>
              <a:t>EDF</a:t>
            </a:r>
            <a:r>
              <a:rPr lang="ru-RU" sz="1800" dirty="0" smtClean="0"/>
              <a:t>» </a:t>
            </a:r>
            <a:r>
              <a:rPr lang="en-GB" sz="1800" dirty="0" smtClean="0"/>
              <a:t>/</a:t>
            </a:r>
            <a:r>
              <a:rPr lang="ru-RU" sz="1800" dirty="0" smtClean="0"/>
              <a:t> «</a:t>
            </a:r>
            <a:r>
              <a:rPr lang="en-GB" sz="1800" dirty="0" err="1" smtClean="0"/>
              <a:t>EnBW</a:t>
            </a:r>
            <a:r>
              <a:rPr lang="ru-RU" sz="1800" dirty="0" smtClean="0"/>
              <a:t>»</a:t>
            </a:r>
            <a:r>
              <a:rPr lang="en-GB" sz="1800" dirty="0" smtClean="0"/>
              <a:t> (</a:t>
            </a:r>
            <a:r>
              <a:rPr lang="ru-RU" sz="1800" dirty="0" smtClean="0"/>
              <a:t>ВЭС</a:t>
            </a:r>
            <a:r>
              <a:rPr lang="en-GB" sz="1800" dirty="0" smtClean="0"/>
              <a:t>)</a:t>
            </a:r>
          </a:p>
          <a:p>
            <a:pPr marL="0" indent="0">
              <a:lnSpc>
                <a:spcPts val="1800"/>
              </a:lnSpc>
              <a:spcBef>
                <a:spcPts val="1200"/>
              </a:spcBef>
              <a:spcAft>
                <a:spcPts val="600"/>
              </a:spcAft>
              <a:buFontTx/>
              <a:buNone/>
              <a:defRPr/>
            </a:pPr>
            <a:r>
              <a:rPr lang="fr-BE" sz="1800" dirty="0" smtClean="0"/>
              <a:t>	</a:t>
            </a:r>
            <a:r>
              <a:rPr lang="ru-RU" sz="1800" dirty="0" smtClean="0"/>
              <a:t>Аукцион на мощности по обеспечению пропускной способности подсоединения</a:t>
            </a:r>
            <a:r>
              <a:rPr lang="fr-BE" sz="1800" dirty="0" smtClean="0"/>
              <a:t> (</a:t>
            </a:r>
            <a:r>
              <a:rPr lang="ru-RU" sz="1800" dirty="0" smtClean="0"/>
              <a:t>дело о слиянии компаний «</a:t>
            </a:r>
            <a:r>
              <a:rPr lang="fr-BE" sz="1800" dirty="0" smtClean="0"/>
              <a:t>Veba</a:t>
            </a:r>
            <a:r>
              <a:rPr lang="ru-RU" sz="1800" dirty="0" smtClean="0"/>
              <a:t>»</a:t>
            </a:r>
            <a:r>
              <a:rPr lang="fr-BE" sz="1800" dirty="0" smtClean="0"/>
              <a:t>/</a:t>
            </a:r>
            <a:r>
              <a:rPr lang="ru-RU" sz="1800" dirty="0" smtClean="0"/>
              <a:t> «</a:t>
            </a:r>
            <a:r>
              <a:rPr lang="fr-BE" sz="1800" dirty="0" smtClean="0"/>
              <a:t>Viag</a:t>
            </a:r>
            <a:r>
              <a:rPr lang="ru-RU" sz="1800" dirty="0" smtClean="0"/>
              <a:t>»</a:t>
            </a:r>
            <a:r>
              <a:rPr lang="fr-BE" sz="1800" dirty="0" smtClean="0"/>
              <a:t>)</a:t>
            </a:r>
            <a:endParaRPr lang="en-GB" sz="1800" dirty="0"/>
          </a:p>
          <a:p>
            <a:pPr>
              <a:lnSpc>
                <a:spcPts val="1800"/>
              </a:lnSpc>
              <a:defRPr/>
            </a:pPr>
            <a:r>
              <a:rPr lang="ru-RU" sz="1800" b="1" dirty="0" smtClean="0"/>
              <a:t>Преимущество</a:t>
            </a:r>
            <a:endParaRPr lang="en-GB" sz="1800" b="1" dirty="0" smtClean="0"/>
          </a:p>
          <a:p>
            <a:pPr lvl="2">
              <a:lnSpc>
                <a:spcPts val="1800"/>
              </a:lnSpc>
              <a:buFont typeface="Wingdings" pitchFamily="2" charset="2"/>
              <a:buChar char="ü"/>
              <a:defRPr/>
            </a:pPr>
            <a:r>
              <a:rPr lang="ru-RU" sz="1800" dirty="0" smtClean="0"/>
              <a:t>Может создать ликвидность на рынке</a:t>
            </a:r>
            <a:endParaRPr lang="en-GB" sz="1800" dirty="0"/>
          </a:p>
          <a:p>
            <a:pPr>
              <a:lnSpc>
                <a:spcPts val="1800"/>
              </a:lnSpc>
              <a:defRPr/>
            </a:pPr>
            <a:r>
              <a:rPr lang="ru-RU" sz="1800" b="1" dirty="0" smtClean="0"/>
              <a:t>Риски</a:t>
            </a:r>
            <a:endParaRPr lang="en-GB" sz="1800" b="1" dirty="0" smtClean="0"/>
          </a:p>
          <a:p>
            <a:pPr lvl="2">
              <a:lnSpc>
                <a:spcPts val="1800"/>
              </a:lnSpc>
              <a:buFont typeface="Wingdings" pitchFamily="2" charset="2"/>
              <a:buChar char="ü"/>
              <a:defRPr/>
            </a:pPr>
            <a:r>
              <a:rPr lang="ru-RU" sz="1800" dirty="0" smtClean="0"/>
              <a:t>Продолжительность действия, объем и условия должны быть достаточными для того, чтобы побуждать к стабильному выходу на рынок</a:t>
            </a:r>
            <a:endParaRPr lang="en-GB" sz="1800" dirty="0"/>
          </a:p>
          <a:p>
            <a:pPr lvl="2">
              <a:lnSpc>
                <a:spcPts val="1800"/>
              </a:lnSpc>
              <a:buFont typeface="Wingdings" pitchFamily="2" charset="2"/>
              <a:buChar char="ü"/>
              <a:defRPr/>
            </a:pPr>
            <a:r>
              <a:rPr lang="ru-RU" sz="1800" dirty="0" smtClean="0"/>
              <a:t>Новичок на рынке должен иметь перспективы после истечения срока действия принятых мер</a:t>
            </a:r>
            <a:endParaRPr lang="en-GB" sz="1800" dirty="0"/>
          </a:p>
          <a:p>
            <a:pPr lvl="2">
              <a:lnSpc>
                <a:spcPts val="1800"/>
              </a:lnSpc>
              <a:buFont typeface="Wingdings" pitchFamily="2" charset="2"/>
              <a:buChar char="ü"/>
              <a:defRPr/>
            </a:pPr>
            <a:r>
              <a:rPr lang="ru-RU" sz="1800" dirty="0" smtClean="0"/>
              <a:t>Перемещение освободившихся объемов на другие географические рынки</a:t>
            </a:r>
            <a:endParaRPr lang="de-DE" sz="1800" dirty="0"/>
          </a:p>
          <a:p>
            <a:pPr lvl="2">
              <a:lnSpc>
                <a:spcPts val="1800"/>
              </a:lnSpc>
              <a:buFont typeface="Wingdings" pitchFamily="2" charset="2"/>
              <a:buChar char="ü"/>
              <a:defRPr/>
            </a:pPr>
            <a:r>
              <a:rPr lang="ru-RU" sz="1800" dirty="0" smtClean="0"/>
              <a:t>Ограниченное воздействие на цены</a:t>
            </a:r>
            <a:endParaRPr lang="en-GB" sz="1800" dirty="0" smtClean="0"/>
          </a:p>
          <a:p>
            <a:pPr>
              <a:defRPr/>
            </a:pPr>
            <a:endParaRPr lang="en-GB" dirty="0"/>
          </a:p>
        </p:txBody>
      </p:sp>
      <p:sp>
        <p:nvSpPr>
          <p:cNvPr id="21507" name="Title 2"/>
          <p:cNvSpPr>
            <a:spLocks noGrp="1"/>
          </p:cNvSpPr>
          <p:nvPr>
            <p:ph type="title"/>
          </p:nvPr>
        </p:nvSpPr>
        <p:spPr>
          <a:xfrm>
            <a:off x="468313" y="1071547"/>
            <a:ext cx="8229600" cy="785818"/>
          </a:xfrm>
        </p:spPr>
        <p:txBody>
          <a:bodyPr/>
          <a:lstStyle/>
          <a:p>
            <a:pPr lvl="1"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Меры по обеспечению свободного доступа на рынок</a:t>
            </a:r>
            <a:r>
              <a:rPr lang="es-ES" sz="1400" dirty="0" smtClean="0"/>
              <a:t/>
            </a:r>
            <a:br>
              <a:rPr lang="es-ES" sz="1400" dirty="0" smtClean="0"/>
            </a:br>
            <a:endParaRPr lang="en-GB" sz="2800" b="1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571472" y="2000240"/>
            <a:ext cx="503238" cy="144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ight Arrow 4"/>
          <p:cNvSpPr/>
          <p:nvPr/>
        </p:nvSpPr>
        <p:spPr>
          <a:xfrm>
            <a:off x="571472" y="2928934"/>
            <a:ext cx="503238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ploaded Document" ma:contentTypeID="0x0101040016E48B8445D941CBBCE81CF8B95DDA2C00A92E3F5A258C9B4D8319DC7376492D69" ma:contentTypeVersion="1" ma:contentTypeDescription="Upload a Document from your Computer to this Library." ma:contentTypeScope="" ma:versionID="00e298fb5ae22f984870e4f1d7ee051c">
  <xsd:schema xmlns:xsd="http://www.w3.org/2001/XMLSchema" xmlns:xs="http://www.w3.org/2001/XMLSchema" xmlns:p="http://schemas.microsoft.com/office/2006/metadata/properties" xmlns:ns1="0745cd7c-2db6-406c-a0ee-530c55509a4f" targetNamespace="http://schemas.microsoft.com/office/2006/metadata/properties" ma:root="true" ma:fieldsID="61182e1757a1b2e61821810502283cc8" ns1:_="">
    <xsd:import namespace="0745cd7c-2db6-406c-a0ee-530c55509a4f"/>
    <xsd:element name="properties">
      <xsd:complexType>
        <xsd:sequence>
          <xsd:element name="documentManagement">
            <xsd:complexType>
              <xsd:all>
                <xsd:element ref="ns1:documentTitl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45cd7c-2db6-406c-a0ee-530c55509a4f" elementFormDefault="qualified">
    <xsd:import namespace="http://schemas.microsoft.com/office/2006/documentManagement/types"/>
    <xsd:import namespace="http://schemas.microsoft.com/office/infopath/2007/PartnerControls"/>
    <xsd:element name="documentTitle" ma:index="0" nillable="true" ma:displayName="Title" ma:description="The Title of the Document is different than the Filename." ma:internalName="documentTitl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itle xmlns="0745cd7c-2db6-406c-a0ee-530c55509a4f" xsi:nil="true"/>
  </documentManagement>
</p:properties>
</file>

<file path=customXml/itemProps1.xml><?xml version="1.0" encoding="utf-8"?>
<ds:datastoreItem xmlns:ds="http://schemas.openxmlformats.org/officeDocument/2006/customXml" ds:itemID="{B921A456-9D08-4FDA-9373-EF5749E759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45cd7c-2db6-406c-a0ee-530c55509a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CA34CB0-9B43-41CE-8DFC-A0B1FC7ACB38}">
  <ds:schemaRefs>
    <ds:schemaRef ds:uri="http://purl.org/dc/elements/1.1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0745cd7c-2db6-406c-a0ee-530c55509a4f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14890</TotalTime>
  <Words>1225</Words>
  <Application>Microsoft Office PowerPoint</Application>
  <PresentationFormat>Экран (4:3)</PresentationFormat>
  <Paragraphs>141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1_Default Design</vt:lpstr>
      <vt:lpstr>Меры по борьбе с нарушениями условий конкуренции на рынках электроэнергии</vt:lpstr>
      <vt:lpstr>Содержание доклада</vt:lpstr>
      <vt:lpstr>Введение – Основные принципы</vt:lpstr>
      <vt:lpstr>Распределение обязанностей и пропорциональность принимаемых мер</vt:lpstr>
      <vt:lpstr>Обоснованность и сложность мер по устранению последствий слияний и поглощений</vt:lpstr>
      <vt:lpstr>Типы мер по борьбе с нарушениями условий конкуренции в электроэнергетике</vt:lpstr>
      <vt:lpstr>Распродажа активов</vt:lpstr>
      <vt:lpstr>Меры по разукрупнению активов и либерализации рынка</vt:lpstr>
      <vt:lpstr> Меры по обеспечению свободного доступа на рынок </vt:lpstr>
      <vt:lpstr>Прочие меры поведенческого характера</vt:lpstr>
      <vt:lpstr>Последующие меры</vt:lpstr>
      <vt:lpstr>Заключение</vt:lpstr>
      <vt:lpstr>Благодарю вас!   Имеются ли вопросы?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visual identity</dc:title>
  <dc:creator>HAMON Patrick (COMP)</dc:creator>
  <cp:lastModifiedBy>Владелец</cp:lastModifiedBy>
  <cp:revision>440</cp:revision>
  <dcterms:created xsi:type="dcterms:W3CDTF">2012-11-13T19:09:09Z</dcterms:created>
  <dcterms:modified xsi:type="dcterms:W3CDTF">2013-10-02T07:28:50Z</dcterms:modified>
</cp:coreProperties>
</file>